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6"/>
  </p:notesMasterIdLst>
  <p:handoutMasterIdLst>
    <p:handoutMasterId r:id="rId87"/>
  </p:handoutMasterIdLst>
  <p:sldIdLst>
    <p:sldId id="294" r:id="rId2"/>
    <p:sldId id="520" r:id="rId3"/>
    <p:sldId id="519" r:id="rId4"/>
    <p:sldId id="526" r:id="rId5"/>
    <p:sldId id="521" r:id="rId6"/>
    <p:sldId id="522" r:id="rId7"/>
    <p:sldId id="523" r:id="rId8"/>
    <p:sldId id="524" r:id="rId9"/>
    <p:sldId id="525" r:id="rId10"/>
    <p:sldId id="514" r:id="rId11"/>
    <p:sldId id="589" r:id="rId12"/>
    <p:sldId id="467" r:id="rId13"/>
    <p:sldId id="464" r:id="rId14"/>
    <p:sldId id="465" r:id="rId15"/>
    <p:sldId id="466" r:id="rId16"/>
    <p:sldId id="499" r:id="rId17"/>
    <p:sldId id="500" r:id="rId18"/>
    <p:sldId id="518" r:id="rId19"/>
    <p:sldId id="513" r:id="rId20"/>
    <p:sldId id="515" r:id="rId21"/>
    <p:sldId id="498" r:id="rId22"/>
    <p:sldId id="472" r:id="rId23"/>
    <p:sldId id="588" r:id="rId24"/>
    <p:sldId id="429" r:id="rId25"/>
    <p:sldId id="590" r:id="rId26"/>
    <p:sldId id="480" r:id="rId27"/>
    <p:sldId id="482" r:id="rId28"/>
    <p:sldId id="453" r:id="rId29"/>
    <p:sldId id="454" r:id="rId30"/>
    <p:sldId id="491" r:id="rId31"/>
    <p:sldId id="492" r:id="rId32"/>
    <p:sldId id="493" r:id="rId33"/>
    <p:sldId id="494" r:id="rId34"/>
    <p:sldId id="445" r:id="rId35"/>
    <p:sldId id="598" r:id="rId36"/>
    <p:sldId id="605" r:id="rId37"/>
    <p:sldId id="600" r:id="rId38"/>
    <p:sldId id="594" r:id="rId39"/>
    <p:sldId id="596" r:id="rId40"/>
    <p:sldId id="601" r:id="rId41"/>
    <p:sldId id="602" r:id="rId42"/>
    <p:sldId id="603" r:id="rId43"/>
    <p:sldId id="604" r:id="rId44"/>
    <p:sldId id="599" r:id="rId45"/>
    <p:sldId id="527" r:id="rId46"/>
    <p:sldId id="528" r:id="rId47"/>
    <p:sldId id="582" r:id="rId48"/>
    <p:sldId id="578" r:id="rId49"/>
    <p:sldId id="579" r:id="rId50"/>
    <p:sldId id="583" r:id="rId51"/>
    <p:sldId id="580" r:id="rId52"/>
    <p:sldId id="584" r:id="rId53"/>
    <p:sldId id="581" r:id="rId54"/>
    <p:sldId id="585" r:id="rId55"/>
    <p:sldId id="587" r:id="rId56"/>
    <p:sldId id="543" r:id="rId57"/>
    <p:sldId id="544" r:id="rId58"/>
    <p:sldId id="545" r:id="rId59"/>
    <p:sldId id="547" r:id="rId60"/>
    <p:sldId id="548" r:id="rId61"/>
    <p:sldId id="549" r:id="rId62"/>
    <p:sldId id="550" r:id="rId63"/>
    <p:sldId id="551" r:id="rId64"/>
    <p:sldId id="553" r:id="rId65"/>
    <p:sldId id="555" r:id="rId66"/>
    <p:sldId id="557" r:id="rId67"/>
    <p:sldId id="558" r:id="rId68"/>
    <p:sldId id="559" r:id="rId69"/>
    <p:sldId id="560" r:id="rId70"/>
    <p:sldId id="561" r:id="rId71"/>
    <p:sldId id="563" r:id="rId72"/>
    <p:sldId id="564" r:id="rId73"/>
    <p:sldId id="567" r:id="rId74"/>
    <p:sldId id="568" r:id="rId75"/>
    <p:sldId id="569" r:id="rId76"/>
    <p:sldId id="570" r:id="rId77"/>
    <p:sldId id="571" r:id="rId78"/>
    <p:sldId id="572" r:id="rId79"/>
    <p:sldId id="573" r:id="rId80"/>
    <p:sldId id="574" r:id="rId81"/>
    <p:sldId id="575" r:id="rId82"/>
    <p:sldId id="586" r:id="rId83"/>
    <p:sldId id="576" r:id="rId84"/>
    <p:sldId id="577" r:id="rId8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F7F73"/>
    <a:srgbClr val="D05FE3"/>
    <a:srgbClr val="9A7500"/>
    <a:srgbClr val="004376"/>
    <a:srgbClr val="951E9E"/>
    <a:srgbClr val="F5B0A9"/>
    <a:srgbClr val="7F69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9" autoAdjust="0"/>
    <p:restoredTop sz="94624" autoAdjust="0"/>
  </p:normalViewPr>
  <p:slideViewPr>
    <p:cSldViewPr>
      <p:cViewPr>
        <p:scale>
          <a:sx n="75" d="100"/>
          <a:sy n="75" d="100"/>
        </p:scale>
        <p:origin x="-1050"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52749-052F-4369-8C90-481D75BB4B9E}"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n-US"/>
        </a:p>
      </dgm:t>
    </dgm:pt>
    <dgm:pt modelId="{F62C00EE-B8DD-4A27-9236-DF3D47180F6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smtClean="0"/>
            <a:t>As a Process</a:t>
          </a:r>
          <a:endParaRPr lang="en-US" dirty="0"/>
        </a:p>
      </dgm:t>
    </dgm:pt>
    <dgm:pt modelId="{8281AF48-B61B-42BD-9616-A4FBB7040428}" type="parTrans" cxnId="{3444A6B5-D285-4218-A648-286EC6931ED8}">
      <dgm:prSet/>
      <dgm:spPr/>
      <dgm:t>
        <a:bodyPr/>
        <a:lstStyle/>
        <a:p>
          <a:endParaRPr lang="en-US"/>
        </a:p>
      </dgm:t>
    </dgm:pt>
    <dgm:pt modelId="{B67A8B3C-DFB0-4A6C-89D8-0BF48DF5EDCE}" type="sibTrans" cxnId="{3444A6B5-D285-4218-A648-286EC6931ED8}">
      <dgm:prSet/>
      <dgm:spPr/>
      <dgm:t>
        <a:bodyPr/>
        <a:lstStyle/>
        <a:p>
          <a:endParaRPr lang="en-US"/>
        </a:p>
      </dgm:t>
    </dgm:pt>
    <dgm:pt modelId="{A40B8018-204C-4714-9547-A11CF666654F}">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As a Property</a:t>
          </a:r>
          <a:endParaRPr lang="en-US" dirty="0"/>
        </a:p>
      </dgm:t>
    </dgm:pt>
    <dgm:pt modelId="{D78F0FE3-010C-40EA-8F66-BF28FFC6A614}" type="parTrans" cxnId="{314D00F0-7AFA-45EB-BFF6-3FB40D62C0B3}">
      <dgm:prSet/>
      <dgm:spPr/>
      <dgm:t>
        <a:bodyPr/>
        <a:lstStyle/>
        <a:p>
          <a:endParaRPr lang="en-US"/>
        </a:p>
      </dgm:t>
    </dgm:pt>
    <dgm:pt modelId="{CD690D51-69E3-4BD1-866F-2B0F758F2BC5}" type="sibTrans" cxnId="{314D00F0-7AFA-45EB-BFF6-3FB40D62C0B3}">
      <dgm:prSet/>
      <dgm:spPr/>
      <dgm:t>
        <a:bodyPr/>
        <a:lstStyle/>
        <a:p>
          <a:endParaRPr lang="en-US"/>
        </a:p>
      </dgm:t>
    </dgm:pt>
    <dgm:pt modelId="{070AE572-94B5-421B-A9F5-6667E5150863}" type="pres">
      <dgm:prSet presAssocID="{82452749-052F-4369-8C90-481D75BB4B9E}" presName="diagram" presStyleCnt="0">
        <dgm:presLayoutVars>
          <dgm:dir/>
          <dgm:resizeHandles val="exact"/>
        </dgm:presLayoutVars>
      </dgm:prSet>
      <dgm:spPr/>
      <dgm:t>
        <a:bodyPr/>
        <a:lstStyle/>
        <a:p>
          <a:endParaRPr lang="en-US"/>
        </a:p>
      </dgm:t>
    </dgm:pt>
    <dgm:pt modelId="{B40C4A5F-F55D-4F33-A872-AD747C542E25}" type="pres">
      <dgm:prSet presAssocID="{F62C00EE-B8DD-4A27-9236-DF3D47180F60}" presName="arrow" presStyleLbl="node1" presStyleIdx="0" presStyleCnt="2">
        <dgm:presLayoutVars>
          <dgm:bulletEnabled val="1"/>
        </dgm:presLayoutVars>
      </dgm:prSet>
      <dgm:spPr/>
      <dgm:t>
        <a:bodyPr/>
        <a:lstStyle/>
        <a:p>
          <a:endParaRPr lang="en-US"/>
        </a:p>
      </dgm:t>
    </dgm:pt>
    <dgm:pt modelId="{529A2A55-FBBF-4AB3-BA2F-42BA18C623AA}" type="pres">
      <dgm:prSet presAssocID="{A40B8018-204C-4714-9547-A11CF666654F}" presName="arrow" presStyleLbl="node1" presStyleIdx="1" presStyleCnt="2">
        <dgm:presLayoutVars>
          <dgm:bulletEnabled val="1"/>
        </dgm:presLayoutVars>
      </dgm:prSet>
      <dgm:spPr/>
      <dgm:t>
        <a:bodyPr/>
        <a:lstStyle/>
        <a:p>
          <a:endParaRPr lang="en-US"/>
        </a:p>
      </dgm:t>
    </dgm:pt>
  </dgm:ptLst>
  <dgm:cxnLst>
    <dgm:cxn modelId="{314D00F0-7AFA-45EB-BFF6-3FB40D62C0B3}" srcId="{82452749-052F-4369-8C90-481D75BB4B9E}" destId="{A40B8018-204C-4714-9547-A11CF666654F}" srcOrd="1" destOrd="0" parTransId="{D78F0FE3-010C-40EA-8F66-BF28FFC6A614}" sibTransId="{CD690D51-69E3-4BD1-866F-2B0F758F2BC5}"/>
    <dgm:cxn modelId="{C6CF43D6-76EA-4447-8F68-E328EA5CBBA1}" type="presOf" srcId="{F62C00EE-B8DD-4A27-9236-DF3D47180F60}" destId="{B40C4A5F-F55D-4F33-A872-AD747C542E25}" srcOrd="0" destOrd="0" presId="urn:microsoft.com/office/officeart/2005/8/layout/arrow5"/>
    <dgm:cxn modelId="{407222B8-7BF9-46C3-99D5-135D861BB0D6}" type="presOf" srcId="{82452749-052F-4369-8C90-481D75BB4B9E}" destId="{070AE572-94B5-421B-A9F5-6667E5150863}" srcOrd="0" destOrd="0" presId="urn:microsoft.com/office/officeart/2005/8/layout/arrow5"/>
    <dgm:cxn modelId="{3444A6B5-D285-4218-A648-286EC6931ED8}" srcId="{82452749-052F-4369-8C90-481D75BB4B9E}" destId="{F62C00EE-B8DD-4A27-9236-DF3D47180F60}" srcOrd="0" destOrd="0" parTransId="{8281AF48-B61B-42BD-9616-A4FBB7040428}" sibTransId="{B67A8B3C-DFB0-4A6C-89D8-0BF48DF5EDCE}"/>
    <dgm:cxn modelId="{77AEEA01-B180-4233-8E0E-E8C9BE6C0C7D}" type="presOf" srcId="{A40B8018-204C-4714-9547-A11CF666654F}" destId="{529A2A55-FBBF-4AB3-BA2F-42BA18C623AA}" srcOrd="0" destOrd="0" presId="urn:microsoft.com/office/officeart/2005/8/layout/arrow5"/>
    <dgm:cxn modelId="{23CEBA54-155D-4799-905A-9207DFA42D9D}" type="presParOf" srcId="{070AE572-94B5-421B-A9F5-6667E5150863}" destId="{B40C4A5F-F55D-4F33-A872-AD747C542E25}" srcOrd="0" destOrd="0" presId="urn:microsoft.com/office/officeart/2005/8/layout/arrow5"/>
    <dgm:cxn modelId="{4452C298-D17B-4EAD-BCA7-9EED2CA8FEF2}" type="presParOf" srcId="{070AE572-94B5-421B-A9F5-6667E5150863}" destId="{529A2A55-FBBF-4AB3-BA2F-42BA18C623A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67E95-0B56-4FE9-A407-13B02383389C}" type="doc">
      <dgm:prSet loTypeId="urn:microsoft.com/office/officeart/2005/8/layout/pyramid2" loCatId="list" qsTypeId="urn:microsoft.com/office/officeart/2005/8/quickstyle/simple1" qsCatId="simple" csTypeId="urn:microsoft.com/office/officeart/2005/8/colors/colorful4" csCatId="colorful" phldr="1"/>
      <dgm:spPr/>
    </dgm:pt>
    <dgm:pt modelId="{FB61208E-6C90-4866-B272-0B28CA171A6A}">
      <dgm:prSet phldrT="[Text]"/>
      <dgm:spPr/>
      <dgm:t>
        <a:bodyPr/>
        <a:lstStyle/>
        <a:p>
          <a:r>
            <a:rPr lang="en-US" dirty="0" smtClean="0"/>
            <a:t>Leader</a:t>
          </a:r>
          <a:endParaRPr lang="en-US" dirty="0"/>
        </a:p>
      </dgm:t>
    </dgm:pt>
    <dgm:pt modelId="{E4473A48-C7A2-495F-BBCB-53D092C44D9B}" type="parTrans" cxnId="{C2AFF669-2AA6-4F77-9771-50F1A7FB0A5A}">
      <dgm:prSet/>
      <dgm:spPr/>
      <dgm:t>
        <a:bodyPr/>
        <a:lstStyle/>
        <a:p>
          <a:endParaRPr lang="en-US"/>
        </a:p>
      </dgm:t>
    </dgm:pt>
    <dgm:pt modelId="{7649AF8F-9ABD-4ACC-8216-957119A89AF5}" type="sibTrans" cxnId="{C2AFF669-2AA6-4F77-9771-50F1A7FB0A5A}">
      <dgm:prSet/>
      <dgm:spPr/>
      <dgm:t>
        <a:bodyPr/>
        <a:lstStyle/>
        <a:p>
          <a:endParaRPr lang="en-US"/>
        </a:p>
      </dgm:t>
    </dgm:pt>
    <dgm:pt modelId="{6821F55B-49AD-4803-80AE-56AE13ED05E9}">
      <dgm:prSet phldrT="[Text]"/>
      <dgm:spPr/>
      <dgm:t>
        <a:bodyPr/>
        <a:lstStyle/>
        <a:p>
          <a:r>
            <a:rPr lang="en-US" dirty="0" smtClean="0"/>
            <a:t>Follower</a:t>
          </a:r>
          <a:endParaRPr lang="en-US" dirty="0"/>
        </a:p>
      </dgm:t>
    </dgm:pt>
    <dgm:pt modelId="{8125CCC9-FE0C-4CD5-87C6-65748EF32472}" type="parTrans" cxnId="{9CD7B9A4-F00F-43D9-A034-1B05A42142B9}">
      <dgm:prSet/>
      <dgm:spPr/>
      <dgm:t>
        <a:bodyPr/>
        <a:lstStyle/>
        <a:p>
          <a:endParaRPr lang="en-US"/>
        </a:p>
      </dgm:t>
    </dgm:pt>
    <dgm:pt modelId="{CD792BBE-26A3-42DA-94B4-346C57871261}" type="sibTrans" cxnId="{9CD7B9A4-F00F-43D9-A034-1B05A42142B9}">
      <dgm:prSet/>
      <dgm:spPr/>
      <dgm:t>
        <a:bodyPr/>
        <a:lstStyle/>
        <a:p>
          <a:endParaRPr lang="en-US"/>
        </a:p>
      </dgm:t>
    </dgm:pt>
    <dgm:pt modelId="{2EED0A96-EA8A-4FFE-A40B-2A9185BB4BAF}">
      <dgm:prSet phldrT="[Text]"/>
      <dgm:spPr/>
      <dgm:t>
        <a:bodyPr/>
        <a:lstStyle/>
        <a:p>
          <a:r>
            <a:rPr lang="en-US" dirty="0" smtClean="0"/>
            <a:t>Context</a:t>
          </a:r>
          <a:endParaRPr lang="en-US" dirty="0"/>
        </a:p>
      </dgm:t>
    </dgm:pt>
    <dgm:pt modelId="{24FC5F7E-CE30-4118-A7FE-47AB30EBEE2D}" type="parTrans" cxnId="{685D0463-D1CE-4A3E-AE24-AB6EC2847C19}">
      <dgm:prSet/>
      <dgm:spPr/>
      <dgm:t>
        <a:bodyPr/>
        <a:lstStyle/>
        <a:p>
          <a:endParaRPr lang="en-US"/>
        </a:p>
      </dgm:t>
    </dgm:pt>
    <dgm:pt modelId="{2F39C8BF-F41C-48CE-B915-500A22EF8BB1}" type="sibTrans" cxnId="{685D0463-D1CE-4A3E-AE24-AB6EC2847C19}">
      <dgm:prSet/>
      <dgm:spPr/>
      <dgm:t>
        <a:bodyPr/>
        <a:lstStyle/>
        <a:p>
          <a:endParaRPr lang="en-US"/>
        </a:p>
      </dgm:t>
    </dgm:pt>
    <dgm:pt modelId="{13366FFD-0C2C-4EE5-89AC-A137D74703DF}" type="pres">
      <dgm:prSet presAssocID="{2B167E95-0B56-4FE9-A407-13B02383389C}" presName="compositeShape" presStyleCnt="0">
        <dgm:presLayoutVars>
          <dgm:dir/>
          <dgm:resizeHandles/>
        </dgm:presLayoutVars>
      </dgm:prSet>
      <dgm:spPr/>
    </dgm:pt>
    <dgm:pt modelId="{351B2E87-2DBD-4A21-B12C-4031B05B3528}" type="pres">
      <dgm:prSet presAssocID="{2B167E95-0B56-4FE9-A407-13B02383389C}" presName="pyramid" presStyleLbl="node1" presStyleIdx="0" presStyleCnt="1"/>
      <dgm:spPr/>
    </dgm:pt>
    <dgm:pt modelId="{D2E6BAFD-B5E7-4568-A6B9-122FA15C37EC}" type="pres">
      <dgm:prSet presAssocID="{2B167E95-0B56-4FE9-A407-13B02383389C}" presName="theList" presStyleCnt="0"/>
      <dgm:spPr/>
    </dgm:pt>
    <dgm:pt modelId="{960F4F94-FCC0-4A38-A33E-7D7CA41A33D4}" type="pres">
      <dgm:prSet presAssocID="{FB61208E-6C90-4866-B272-0B28CA171A6A}" presName="aNode" presStyleLbl="fgAcc1" presStyleIdx="0" presStyleCnt="3">
        <dgm:presLayoutVars>
          <dgm:bulletEnabled val="1"/>
        </dgm:presLayoutVars>
      </dgm:prSet>
      <dgm:spPr/>
      <dgm:t>
        <a:bodyPr/>
        <a:lstStyle/>
        <a:p>
          <a:endParaRPr lang="en-US"/>
        </a:p>
      </dgm:t>
    </dgm:pt>
    <dgm:pt modelId="{1D879BEB-A2C7-4DE3-8BB3-7A872DDEF4DB}" type="pres">
      <dgm:prSet presAssocID="{FB61208E-6C90-4866-B272-0B28CA171A6A}" presName="aSpace" presStyleCnt="0"/>
      <dgm:spPr/>
    </dgm:pt>
    <dgm:pt modelId="{4D0F9556-BB36-4D0B-B737-8D8A7CE01BA2}" type="pres">
      <dgm:prSet presAssocID="{6821F55B-49AD-4803-80AE-56AE13ED05E9}" presName="aNode" presStyleLbl="fgAcc1" presStyleIdx="1" presStyleCnt="3">
        <dgm:presLayoutVars>
          <dgm:bulletEnabled val="1"/>
        </dgm:presLayoutVars>
      </dgm:prSet>
      <dgm:spPr/>
      <dgm:t>
        <a:bodyPr/>
        <a:lstStyle/>
        <a:p>
          <a:endParaRPr lang="en-US"/>
        </a:p>
      </dgm:t>
    </dgm:pt>
    <dgm:pt modelId="{2CBFE7A7-1FCA-4435-9A11-366EBA118ABC}" type="pres">
      <dgm:prSet presAssocID="{6821F55B-49AD-4803-80AE-56AE13ED05E9}" presName="aSpace" presStyleCnt="0"/>
      <dgm:spPr/>
    </dgm:pt>
    <dgm:pt modelId="{75DFD554-5A8E-42BA-8DF4-308491D9DF91}" type="pres">
      <dgm:prSet presAssocID="{2EED0A96-EA8A-4FFE-A40B-2A9185BB4BAF}" presName="aNode" presStyleLbl="fgAcc1" presStyleIdx="2" presStyleCnt="3">
        <dgm:presLayoutVars>
          <dgm:bulletEnabled val="1"/>
        </dgm:presLayoutVars>
      </dgm:prSet>
      <dgm:spPr/>
      <dgm:t>
        <a:bodyPr/>
        <a:lstStyle/>
        <a:p>
          <a:endParaRPr lang="en-US"/>
        </a:p>
      </dgm:t>
    </dgm:pt>
    <dgm:pt modelId="{F893EA85-F53A-484C-801D-C2722218FA77}" type="pres">
      <dgm:prSet presAssocID="{2EED0A96-EA8A-4FFE-A40B-2A9185BB4BAF}" presName="aSpace" presStyleCnt="0"/>
      <dgm:spPr/>
    </dgm:pt>
  </dgm:ptLst>
  <dgm:cxnLst>
    <dgm:cxn modelId="{3644D12E-5526-4509-9375-120025F8C4BD}" type="presOf" srcId="{2B167E95-0B56-4FE9-A407-13B02383389C}" destId="{13366FFD-0C2C-4EE5-89AC-A137D74703DF}" srcOrd="0" destOrd="0" presId="urn:microsoft.com/office/officeart/2005/8/layout/pyramid2"/>
    <dgm:cxn modelId="{685D0463-D1CE-4A3E-AE24-AB6EC2847C19}" srcId="{2B167E95-0B56-4FE9-A407-13B02383389C}" destId="{2EED0A96-EA8A-4FFE-A40B-2A9185BB4BAF}" srcOrd="2" destOrd="0" parTransId="{24FC5F7E-CE30-4118-A7FE-47AB30EBEE2D}" sibTransId="{2F39C8BF-F41C-48CE-B915-500A22EF8BB1}"/>
    <dgm:cxn modelId="{30095C6A-D5A7-4670-B286-92DFD18E6469}" type="presOf" srcId="{6821F55B-49AD-4803-80AE-56AE13ED05E9}" destId="{4D0F9556-BB36-4D0B-B737-8D8A7CE01BA2}" srcOrd="0" destOrd="0" presId="urn:microsoft.com/office/officeart/2005/8/layout/pyramid2"/>
    <dgm:cxn modelId="{9CD7B9A4-F00F-43D9-A034-1B05A42142B9}" srcId="{2B167E95-0B56-4FE9-A407-13B02383389C}" destId="{6821F55B-49AD-4803-80AE-56AE13ED05E9}" srcOrd="1" destOrd="0" parTransId="{8125CCC9-FE0C-4CD5-87C6-65748EF32472}" sibTransId="{CD792BBE-26A3-42DA-94B4-346C57871261}"/>
    <dgm:cxn modelId="{6588E87F-22C6-4BC4-846B-F28DC2CEBB6C}" type="presOf" srcId="{FB61208E-6C90-4866-B272-0B28CA171A6A}" destId="{960F4F94-FCC0-4A38-A33E-7D7CA41A33D4}" srcOrd="0" destOrd="0" presId="urn:microsoft.com/office/officeart/2005/8/layout/pyramid2"/>
    <dgm:cxn modelId="{0C8E7B5F-E59D-47FC-A897-30F21E6984E8}" type="presOf" srcId="{2EED0A96-EA8A-4FFE-A40B-2A9185BB4BAF}" destId="{75DFD554-5A8E-42BA-8DF4-308491D9DF91}" srcOrd="0" destOrd="0" presId="urn:microsoft.com/office/officeart/2005/8/layout/pyramid2"/>
    <dgm:cxn modelId="{C2AFF669-2AA6-4F77-9771-50F1A7FB0A5A}" srcId="{2B167E95-0B56-4FE9-A407-13B02383389C}" destId="{FB61208E-6C90-4866-B272-0B28CA171A6A}" srcOrd="0" destOrd="0" parTransId="{E4473A48-C7A2-495F-BBCB-53D092C44D9B}" sibTransId="{7649AF8F-9ABD-4ACC-8216-957119A89AF5}"/>
    <dgm:cxn modelId="{90294EF5-72DE-471C-A42C-059ACEB3B63A}" type="presParOf" srcId="{13366FFD-0C2C-4EE5-89AC-A137D74703DF}" destId="{351B2E87-2DBD-4A21-B12C-4031B05B3528}" srcOrd="0" destOrd="0" presId="urn:microsoft.com/office/officeart/2005/8/layout/pyramid2"/>
    <dgm:cxn modelId="{B6522C3B-A17E-47AF-9CFA-D04CA6C9BF74}" type="presParOf" srcId="{13366FFD-0C2C-4EE5-89AC-A137D74703DF}" destId="{D2E6BAFD-B5E7-4568-A6B9-122FA15C37EC}" srcOrd="1" destOrd="0" presId="urn:microsoft.com/office/officeart/2005/8/layout/pyramid2"/>
    <dgm:cxn modelId="{92937D9E-5AA9-4132-A08E-08F3DE0E67DB}" type="presParOf" srcId="{D2E6BAFD-B5E7-4568-A6B9-122FA15C37EC}" destId="{960F4F94-FCC0-4A38-A33E-7D7CA41A33D4}" srcOrd="0" destOrd="0" presId="urn:microsoft.com/office/officeart/2005/8/layout/pyramid2"/>
    <dgm:cxn modelId="{1950E6B8-8D26-4130-8ED4-A06532FCC39A}" type="presParOf" srcId="{D2E6BAFD-B5E7-4568-A6B9-122FA15C37EC}" destId="{1D879BEB-A2C7-4DE3-8BB3-7A872DDEF4DB}" srcOrd="1" destOrd="0" presId="urn:microsoft.com/office/officeart/2005/8/layout/pyramid2"/>
    <dgm:cxn modelId="{0E4B6222-88EC-409C-8D32-3CB617889003}" type="presParOf" srcId="{D2E6BAFD-B5E7-4568-A6B9-122FA15C37EC}" destId="{4D0F9556-BB36-4D0B-B737-8D8A7CE01BA2}" srcOrd="2" destOrd="0" presId="urn:microsoft.com/office/officeart/2005/8/layout/pyramid2"/>
    <dgm:cxn modelId="{883C87F9-4E59-403E-B56F-59CC0C60D36C}" type="presParOf" srcId="{D2E6BAFD-B5E7-4568-A6B9-122FA15C37EC}" destId="{2CBFE7A7-1FCA-4435-9A11-366EBA118ABC}" srcOrd="3" destOrd="0" presId="urn:microsoft.com/office/officeart/2005/8/layout/pyramid2"/>
    <dgm:cxn modelId="{91E1CEBB-DBC6-4F34-BE73-148D428B7A9D}" type="presParOf" srcId="{D2E6BAFD-B5E7-4568-A6B9-122FA15C37EC}" destId="{75DFD554-5A8E-42BA-8DF4-308491D9DF91}" srcOrd="4" destOrd="0" presId="urn:microsoft.com/office/officeart/2005/8/layout/pyramid2"/>
    <dgm:cxn modelId="{DA954F30-F4F6-4BC4-8AE7-45463F6F0942}" type="presParOf" srcId="{D2E6BAFD-B5E7-4568-A6B9-122FA15C37EC}" destId="{F893EA85-F53A-484C-801D-C2722218FA77}"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AAE25-FBD0-4F7F-A64F-89217AE5739C}"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FAE51414-6767-4ABF-988D-44AF71528F8F}">
      <dgm:prSet phldrT="[Text]"/>
      <dgm:spPr/>
      <dgm:t>
        <a:bodyPr/>
        <a:lstStyle/>
        <a:p>
          <a:r>
            <a:rPr lang="en-US" dirty="0" smtClean="0"/>
            <a:t>Direct &amp; Coordinate</a:t>
          </a:r>
        </a:p>
        <a:p>
          <a:r>
            <a:rPr lang="en-US" dirty="0" smtClean="0"/>
            <a:t>the Activities</a:t>
          </a:r>
          <a:endParaRPr lang="en-US" dirty="0"/>
        </a:p>
      </dgm:t>
    </dgm:pt>
    <dgm:pt modelId="{71B564A2-767A-44AD-9388-681E578B0FB7}" type="parTrans" cxnId="{1ADC48F6-097E-4A0D-AD25-47D04469809C}">
      <dgm:prSet/>
      <dgm:spPr/>
      <dgm:t>
        <a:bodyPr/>
        <a:lstStyle/>
        <a:p>
          <a:endParaRPr lang="en-US"/>
        </a:p>
      </dgm:t>
    </dgm:pt>
    <dgm:pt modelId="{8308D476-B496-486F-9735-293930EDF8F2}" type="sibTrans" cxnId="{1ADC48F6-097E-4A0D-AD25-47D04469809C}">
      <dgm:prSet/>
      <dgm:spPr/>
      <dgm:t>
        <a:bodyPr/>
        <a:lstStyle/>
        <a:p>
          <a:endParaRPr lang="en-US"/>
        </a:p>
      </dgm:t>
    </dgm:pt>
    <dgm:pt modelId="{51301E78-9B8A-470B-A0CB-D38F33F01D7B}">
      <dgm:prSet phldrT="[Text]"/>
      <dgm:spPr/>
      <dgm:t>
        <a:bodyPr/>
        <a:lstStyle/>
        <a:p>
          <a:r>
            <a:rPr lang="en-US" b="1" dirty="0" smtClean="0"/>
            <a:t>Non coercive Influence</a:t>
          </a:r>
          <a:endParaRPr lang="en-US" b="1" dirty="0"/>
        </a:p>
      </dgm:t>
    </dgm:pt>
    <dgm:pt modelId="{A580F50C-C7A0-4FF7-8C05-23277AECF8F4}" type="parTrans" cxnId="{DCBB690B-FCD2-4879-8474-2C9372DA35BE}">
      <dgm:prSet/>
      <dgm:spPr/>
      <dgm:t>
        <a:bodyPr/>
        <a:lstStyle/>
        <a:p>
          <a:endParaRPr lang="en-US"/>
        </a:p>
      </dgm:t>
    </dgm:pt>
    <dgm:pt modelId="{10B2706E-D416-4204-8AB3-7A2506F1F975}" type="sibTrans" cxnId="{DCBB690B-FCD2-4879-8474-2C9372DA35BE}">
      <dgm:prSet/>
      <dgm:spPr/>
      <dgm:t>
        <a:bodyPr/>
        <a:lstStyle/>
        <a:p>
          <a:endParaRPr lang="en-US"/>
        </a:p>
      </dgm:t>
    </dgm:pt>
    <dgm:pt modelId="{D310CDAB-879E-49CA-9870-6860DE18D0EB}">
      <dgm:prSet phldrT="[Text]"/>
      <dgm:spPr/>
      <dgm:t>
        <a:bodyPr/>
        <a:lstStyle/>
        <a:p>
          <a:r>
            <a:rPr lang="en-US" dirty="0" smtClean="0"/>
            <a:t>Organized Group</a:t>
          </a:r>
          <a:endParaRPr lang="en-US" dirty="0"/>
        </a:p>
      </dgm:t>
    </dgm:pt>
    <dgm:pt modelId="{BE086868-B361-468F-B7CA-FCFD7DFB1FEA}" type="parTrans" cxnId="{6372181A-6558-48CA-AFA0-88A87642A648}">
      <dgm:prSet/>
      <dgm:spPr/>
      <dgm:t>
        <a:bodyPr/>
        <a:lstStyle/>
        <a:p>
          <a:endParaRPr lang="en-US"/>
        </a:p>
      </dgm:t>
    </dgm:pt>
    <dgm:pt modelId="{415D02D2-2DFC-4411-BCB6-B85ED95C06F5}" type="sibTrans" cxnId="{6372181A-6558-48CA-AFA0-88A87642A648}">
      <dgm:prSet/>
      <dgm:spPr/>
      <dgm:t>
        <a:bodyPr/>
        <a:lstStyle/>
        <a:p>
          <a:endParaRPr lang="en-US"/>
        </a:p>
      </dgm:t>
    </dgm:pt>
    <dgm:pt modelId="{D6D72E76-1658-41D2-ABE4-2AD4DBEEB37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Leadership Process</a:t>
          </a:r>
        </a:p>
        <a:p>
          <a:pPr defTabSz="1289050">
            <a:lnSpc>
              <a:spcPct val="90000"/>
            </a:lnSpc>
            <a:spcBef>
              <a:spcPct val="0"/>
            </a:spcBef>
            <a:spcAft>
              <a:spcPct val="35000"/>
            </a:spcAft>
          </a:pPr>
          <a:endParaRPr lang="en-US" dirty="0"/>
        </a:p>
      </dgm:t>
    </dgm:pt>
    <dgm:pt modelId="{678BDE64-857F-4D86-9D67-C0F89F5D428B}" type="parTrans" cxnId="{8230D1D9-174D-4EC3-ABD0-84C0DE0BC4D6}">
      <dgm:prSet/>
      <dgm:spPr/>
      <dgm:t>
        <a:bodyPr/>
        <a:lstStyle/>
        <a:p>
          <a:endParaRPr lang="en-US"/>
        </a:p>
      </dgm:t>
    </dgm:pt>
    <dgm:pt modelId="{25EB446C-1BC4-46AF-9C39-A40E466C3D37}" type="sibTrans" cxnId="{8230D1D9-174D-4EC3-ABD0-84C0DE0BC4D6}">
      <dgm:prSet/>
      <dgm:spPr/>
      <dgm:t>
        <a:bodyPr/>
        <a:lstStyle/>
        <a:p>
          <a:endParaRPr lang="en-US"/>
        </a:p>
      </dgm:t>
    </dgm:pt>
    <dgm:pt modelId="{F4B609F3-03D6-4A35-9ECD-85A7DDC77DB5}" type="pres">
      <dgm:prSet presAssocID="{00AAAE25-FBD0-4F7F-A64F-89217AE5739C}" presName="Name0" presStyleCnt="0">
        <dgm:presLayoutVars>
          <dgm:chMax val="4"/>
          <dgm:resizeHandles val="exact"/>
        </dgm:presLayoutVars>
      </dgm:prSet>
      <dgm:spPr/>
      <dgm:t>
        <a:bodyPr/>
        <a:lstStyle/>
        <a:p>
          <a:endParaRPr lang="en-US"/>
        </a:p>
      </dgm:t>
    </dgm:pt>
    <dgm:pt modelId="{C77C26AC-82FF-4135-83CC-01840FE2D300}" type="pres">
      <dgm:prSet presAssocID="{00AAAE25-FBD0-4F7F-A64F-89217AE5739C}" presName="ellipse" presStyleLbl="trBgShp" presStyleIdx="0" presStyleCnt="1" custLinFactNeighborX="543" custLinFactNeighborY="3348">
        <dgm:style>
          <a:lnRef idx="3">
            <a:schemeClr val="lt1"/>
          </a:lnRef>
          <a:fillRef idx="1">
            <a:schemeClr val="accent4"/>
          </a:fillRef>
          <a:effectRef idx="1">
            <a:schemeClr val="accent4"/>
          </a:effectRef>
          <a:fontRef idx="minor">
            <a:schemeClr val="lt1"/>
          </a:fontRef>
        </dgm:style>
      </dgm:prSet>
      <dgm:spPr/>
    </dgm:pt>
    <dgm:pt modelId="{47E7FAF1-789E-4D58-97C5-CD50192212DB}" type="pres">
      <dgm:prSet presAssocID="{00AAAE25-FBD0-4F7F-A64F-89217AE5739C}" presName="arrow1" presStyleLbl="fgShp" presStyleIdx="0" presStyleCnt="1"/>
      <dgm:spPr/>
    </dgm:pt>
    <dgm:pt modelId="{C084084C-A132-48CE-BE3C-0CC7F4CD06C1}" type="pres">
      <dgm:prSet presAssocID="{00AAAE25-FBD0-4F7F-A64F-89217AE5739C}" presName="rectangle" presStyleLbl="revTx" presStyleIdx="0" presStyleCnt="1">
        <dgm:presLayoutVars>
          <dgm:bulletEnabled val="1"/>
        </dgm:presLayoutVars>
      </dgm:prSet>
      <dgm:spPr/>
      <dgm:t>
        <a:bodyPr/>
        <a:lstStyle/>
        <a:p>
          <a:endParaRPr lang="en-US"/>
        </a:p>
      </dgm:t>
    </dgm:pt>
    <dgm:pt modelId="{E6487497-9A0F-4164-84B5-E54897D3E20F}" type="pres">
      <dgm:prSet presAssocID="{51301E78-9B8A-470B-A0CB-D38F33F01D7B}" presName="item1" presStyleLbl="node1" presStyleIdx="0" presStyleCnt="3">
        <dgm:presLayoutVars>
          <dgm:bulletEnabled val="1"/>
        </dgm:presLayoutVars>
      </dgm:prSet>
      <dgm:spPr/>
      <dgm:t>
        <a:bodyPr/>
        <a:lstStyle/>
        <a:p>
          <a:endParaRPr lang="en-US"/>
        </a:p>
      </dgm:t>
    </dgm:pt>
    <dgm:pt modelId="{856C5C1B-1384-4097-9E96-FE39FF09B276}" type="pres">
      <dgm:prSet presAssocID="{D310CDAB-879E-49CA-9870-6860DE18D0EB}" presName="item2" presStyleLbl="node1" presStyleIdx="1" presStyleCnt="3">
        <dgm:presLayoutVars>
          <dgm:bulletEnabled val="1"/>
        </dgm:presLayoutVars>
      </dgm:prSet>
      <dgm:spPr/>
      <dgm:t>
        <a:bodyPr/>
        <a:lstStyle/>
        <a:p>
          <a:endParaRPr lang="en-US"/>
        </a:p>
      </dgm:t>
    </dgm:pt>
    <dgm:pt modelId="{336C2AF6-8EC0-4A4A-A480-8196B096C4A6}" type="pres">
      <dgm:prSet presAssocID="{D6D72E76-1658-41D2-ABE4-2AD4DBEEB37D}" presName="item3" presStyleLbl="node1" presStyleIdx="2" presStyleCnt="3">
        <dgm:presLayoutVars>
          <dgm:bulletEnabled val="1"/>
        </dgm:presLayoutVars>
      </dgm:prSet>
      <dgm:spPr/>
      <dgm:t>
        <a:bodyPr/>
        <a:lstStyle/>
        <a:p>
          <a:endParaRPr lang="en-US"/>
        </a:p>
      </dgm:t>
    </dgm:pt>
    <dgm:pt modelId="{2B0528A5-5782-4EB4-A7F5-E8013321E243}" type="pres">
      <dgm:prSet presAssocID="{00AAAE25-FBD0-4F7F-A64F-89217AE5739C}" presName="funnel" presStyleLbl="trAlignAcc1" presStyleIdx="0" presStyleCnt="1" custLinFactNeighborX="1429" custLinFactNeighborY="4464"/>
      <dgm:spPr/>
    </dgm:pt>
  </dgm:ptLst>
  <dgm:cxnLst>
    <dgm:cxn modelId="{EF297462-AFC5-4BE1-B34D-26EE39018C68}" type="presOf" srcId="{00AAAE25-FBD0-4F7F-A64F-89217AE5739C}" destId="{F4B609F3-03D6-4A35-9ECD-85A7DDC77DB5}" srcOrd="0" destOrd="0" presId="urn:microsoft.com/office/officeart/2005/8/layout/funnel1"/>
    <dgm:cxn modelId="{190098B5-67D6-4D6A-8C9E-254D5C3463B3}" type="presOf" srcId="{51301E78-9B8A-470B-A0CB-D38F33F01D7B}" destId="{856C5C1B-1384-4097-9E96-FE39FF09B276}" srcOrd="0" destOrd="0" presId="urn:microsoft.com/office/officeart/2005/8/layout/funnel1"/>
    <dgm:cxn modelId="{38782D22-9EB1-40A5-B9DE-1E93EDCF2EF3}" type="presOf" srcId="{FAE51414-6767-4ABF-988D-44AF71528F8F}" destId="{336C2AF6-8EC0-4A4A-A480-8196B096C4A6}" srcOrd="0" destOrd="0" presId="urn:microsoft.com/office/officeart/2005/8/layout/funnel1"/>
    <dgm:cxn modelId="{6372181A-6558-48CA-AFA0-88A87642A648}" srcId="{00AAAE25-FBD0-4F7F-A64F-89217AE5739C}" destId="{D310CDAB-879E-49CA-9870-6860DE18D0EB}" srcOrd="2" destOrd="0" parTransId="{BE086868-B361-468F-B7CA-FCFD7DFB1FEA}" sibTransId="{415D02D2-2DFC-4411-BCB6-B85ED95C06F5}"/>
    <dgm:cxn modelId="{8230D1D9-174D-4EC3-ABD0-84C0DE0BC4D6}" srcId="{00AAAE25-FBD0-4F7F-A64F-89217AE5739C}" destId="{D6D72E76-1658-41D2-ABE4-2AD4DBEEB37D}" srcOrd="3" destOrd="0" parTransId="{678BDE64-857F-4D86-9D67-C0F89F5D428B}" sibTransId="{25EB446C-1BC4-46AF-9C39-A40E466C3D37}"/>
    <dgm:cxn modelId="{DCBB690B-FCD2-4879-8474-2C9372DA35BE}" srcId="{00AAAE25-FBD0-4F7F-A64F-89217AE5739C}" destId="{51301E78-9B8A-470B-A0CB-D38F33F01D7B}" srcOrd="1" destOrd="0" parTransId="{A580F50C-C7A0-4FF7-8C05-23277AECF8F4}" sibTransId="{10B2706E-D416-4204-8AB3-7A2506F1F975}"/>
    <dgm:cxn modelId="{1ADC48F6-097E-4A0D-AD25-47D04469809C}" srcId="{00AAAE25-FBD0-4F7F-A64F-89217AE5739C}" destId="{FAE51414-6767-4ABF-988D-44AF71528F8F}" srcOrd="0" destOrd="0" parTransId="{71B564A2-767A-44AD-9388-681E578B0FB7}" sibTransId="{8308D476-B496-486F-9735-293930EDF8F2}"/>
    <dgm:cxn modelId="{4EB5BDB4-E0E8-4229-917B-24E74B46EE70}" type="presOf" srcId="{D6D72E76-1658-41D2-ABE4-2AD4DBEEB37D}" destId="{C084084C-A132-48CE-BE3C-0CC7F4CD06C1}" srcOrd="0" destOrd="0" presId="urn:microsoft.com/office/officeart/2005/8/layout/funnel1"/>
    <dgm:cxn modelId="{FFA8B9C9-9917-4B52-A1E6-B59A1046C82F}" type="presOf" srcId="{D310CDAB-879E-49CA-9870-6860DE18D0EB}" destId="{E6487497-9A0F-4164-84B5-E54897D3E20F}" srcOrd="0" destOrd="0" presId="urn:microsoft.com/office/officeart/2005/8/layout/funnel1"/>
    <dgm:cxn modelId="{4A05DC54-77E4-42F2-8FC6-5FE827F99053}" type="presParOf" srcId="{F4B609F3-03D6-4A35-9ECD-85A7DDC77DB5}" destId="{C77C26AC-82FF-4135-83CC-01840FE2D300}" srcOrd="0" destOrd="0" presId="urn:microsoft.com/office/officeart/2005/8/layout/funnel1"/>
    <dgm:cxn modelId="{A78E1288-1292-44C9-A032-1959E07585E4}" type="presParOf" srcId="{F4B609F3-03D6-4A35-9ECD-85A7DDC77DB5}" destId="{47E7FAF1-789E-4D58-97C5-CD50192212DB}" srcOrd="1" destOrd="0" presId="urn:microsoft.com/office/officeart/2005/8/layout/funnel1"/>
    <dgm:cxn modelId="{D0E226F7-9892-4AF5-84B1-74D711D65367}" type="presParOf" srcId="{F4B609F3-03D6-4A35-9ECD-85A7DDC77DB5}" destId="{C084084C-A132-48CE-BE3C-0CC7F4CD06C1}" srcOrd="2" destOrd="0" presId="urn:microsoft.com/office/officeart/2005/8/layout/funnel1"/>
    <dgm:cxn modelId="{5AEA7AC8-9629-42C3-B591-51BF3B029AB1}" type="presParOf" srcId="{F4B609F3-03D6-4A35-9ECD-85A7DDC77DB5}" destId="{E6487497-9A0F-4164-84B5-E54897D3E20F}" srcOrd="3" destOrd="0" presId="urn:microsoft.com/office/officeart/2005/8/layout/funnel1"/>
    <dgm:cxn modelId="{BE24C7F1-71A8-4D82-ADED-EFC7834E8A01}" type="presParOf" srcId="{F4B609F3-03D6-4A35-9ECD-85A7DDC77DB5}" destId="{856C5C1B-1384-4097-9E96-FE39FF09B276}" srcOrd="4" destOrd="0" presId="urn:microsoft.com/office/officeart/2005/8/layout/funnel1"/>
    <dgm:cxn modelId="{D729BEFF-EFE9-441A-B7A3-F474AF409E59}" type="presParOf" srcId="{F4B609F3-03D6-4A35-9ECD-85A7DDC77DB5}" destId="{336C2AF6-8EC0-4A4A-A480-8196B096C4A6}" srcOrd="5" destOrd="0" presId="urn:microsoft.com/office/officeart/2005/8/layout/funnel1"/>
    <dgm:cxn modelId="{7D054CE7-17D9-4A1E-A81C-799784216870}" type="presParOf" srcId="{F4B609F3-03D6-4A35-9ECD-85A7DDC77DB5}" destId="{2B0528A5-5782-4EB4-A7F5-E8013321E243}"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FCF3B-A81F-444C-88D3-688D76247776}"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n-US"/>
        </a:p>
      </dgm:t>
    </dgm:pt>
    <dgm:pt modelId="{1D6CC66B-DBA2-4C3F-ACA3-7001F73F9B1E}">
      <dgm:prSet phldrT="[Text]"/>
      <dgm:spPr>
        <a:solidFill>
          <a:schemeClr val="accent6">
            <a:lumMod val="60000"/>
            <a:lumOff val="40000"/>
          </a:schemeClr>
        </a:solidFill>
      </dgm:spPr>
      <dgm:t>
        <a:bodyPr/>
        <a:lstStyle/>
        <a:p>
          <a:r>
            <a:rPr lang="en-US" b="1" dirty="0" smtClean="0"/>
            <a:t>Employees are inherently  lazy and will avoid </a:t>
          </a:r>
        </a:p>
        <a:p>
          <a:r>
            <a:rPr lang="en-US" b="1" dirty="0" smtClean="0"/>
            <a:t>work unless forced to do it.</a:t>
          </a:r>
        </a:p>
        <a:p>
          <a:endParaRPr lang="en-US" b="1" dirty="0" smtClean="0"/>
        </a:p>
        <a:p>
          <a:r>
            <a:rPr lang="en-US" b="1" dirty="0" smtClean="0"/>
            <a:t>Prefer to be directed and controlled</a:t>
          </a:r>
          <a:endParaRPr lang="en-US" dirty="0"/>
        </a:p>
      </dgm:t>
    </dgm:pt>
    <dgm:pt modelId="{E9B29A3D-2CAA-4F90-BA73-B6EB8DBE37C0}" type="parTrans" cxnId="{8CBEE207-5A06-4E56-8AE5-493FC493AA33}">
      <dgm:prSet/>
      <dgm:spPr/>
      <dgm:t>
        <a:bodyPr/>
        <a:lstStyle/>
        <a:p>
          <a:endParaRPr lang="en-US"/>
        </a:p>
      </dgm:t>
    </dgm:pt>
    <dgm:pt modelId="{1656B533-DF62-4026-89C1-9E464EED77DD}" type="sibTrans" cxnId="{8CBEE207-5A06-4E56-8AE5-493FC493AA33}">
      <dgm:prSet/>
      <dgm:spPr/>
      <dgm:t>
        <a:bodyPr/>
        <a:lstStyle/>
        <a:p>
          <a:endParaRPr lang="en-US"/>
        </a:p>
      </dgm:t>
    </dgm:pt>
    <dgm:pt modelId="{37A11B1C-FFB2-4A31-8F9A-5435D449B316}">
      <dgm:prSet phldrT="[Text]"/>
      <dgm:spPr>
        <a:solidFill>
          <a:schemeClr val="accent5">
            <a:lumMod val="60000"/>
            <a:lumOff val="40000"/>
          </a:schemeClr>
        </a:solidFill>
      </dgm:spPr>
      <dgm:t>
        <a:bodyPr/>
        <a:lstStyle/>
        <a:p>
          <a:r>
            <a:rPr lang="en-US" b="1" dirty="0" smtClean="0"/>
            <a:t>Employees find work as natural as play if organizational conditions are appropriate.</a:t>
          </a:r>
        </a:p>
        <a:p>
          <a:r>
            <a:rPr lang="en-US" b="1" dirty="0" smtClean="0"/>
            <a:t>Unsatisfactory work experiences lead to negative attitude towards job.</a:t>
          </a:r>
        </a:p>
        <a:p>
          <a:r>
            <a:rPr lang="en-US" b="1" dirty="0" smtClean="0"/>
            <a:t>Emphasize self direction and self control.</a:t>
          </a:r>
          <a:endParaRPr lang="en-US" dirty="0"/>
        </a:p>
      </dgm:t>
    </dgm:pt>
    <dgm:pt modelId="{98B58F8B-4185-4017-9DAF-283899C29B8D}" type="parTrans" cxnId="{03966CAD-AD84-48C8-9B36-F748BDFAA304}">
      <dgm:prSet/>
      <dgm:spPr/>
      <dgm:t>
        <a:bodyPr/>
        <a:lstStyle/>
        <a:p>
          <a:endParaRPr lang="en-US"/>
        </a:p>
      </dgm:t>
    </dgm:pt>
    <dgm:pt modelId="{2699CCC5-5CAD-4BC0-AE1E-BDA87F4D567F}" type="sibTrans" cxnId="{03966CAD-AD84-48C8-9B36-F748BDFAA304}">
      <dgm:prSet/>
      <dgm:spPr/>
      <dgm:t>
        <a:bodyPr/>
        <a:lstStyle/>
        <a:p>
          <a:endParaRPr lang="en-US"/>
        </a:p>
      </dgm:t>
    </dgm:pt>
    <dgm:pt modelId="{23D851F9-6854-457E-A3E7-AF70154769FF}" type="pres">
      <dgm:prSet presAssocID="{5C8FCF3B-A81F-444C-88D3-688D76247776}" presName="compositeShape" presStyleCnt="0">
        <dgm:presLayoutVars>
          <dgm:chMax val="2"/>
          <dgm:dir/>
          <dgm:resizeHandles val="exact"/>
        </dgm:presLayoutVars>
      </dgm:prSet>
      <dgm:spPr/>
      <dgm:t>
        <a:bodyPr/>
        <a:lstStyle/>
        <a:p>
          <a:endParaRPr lang="en-US"/>
        </a:p>
      </dgm:t>
    </dgm:pt>
    <dgm:pt modelId="{7747C152-BCF8-4A4C-B9BC-99A22DC55D92}" type="pres">
      <dgm:prSet presAssocID="{1D6CC66B-DBA2-4C3F-ACA3-7001F73F9B1E}" presName="upArrow" presStyleLbl="node1" presStyleIdx="0" presStyleCnt="2"/>
      <dgm:spPr/>
    </dgm:pt>
    <dgm:pt modelId="{18D8C5D6-9DF1-4CA5-AD0A-C37977528286}" type="pres">
      <dgm:prSet presAssocID="{1D6CC66B-DBA2-4C3F-ACA3-7001F73F9B1E}" presName="upArrowText" presStyleLbl="revTx" presStyleIdx="0" presStyleCnt="2">
        <dgm:presLayoutVars>
          <dgm:chMax val="0"/>
          <dgm:bulletEnabled val="1"/>
        </dgm:presLayoutVars>
      </dgm:prSet>
      <dgm:spPr/>
      <dgm:t>
        <a:bodyPr/>
        <a:lstStyle/>
        <a:p>
          <a:endParaRPr lang="en-US"/>
        </a:p>
      </dgm:t>
    </dgm:pt>
    <dgm:pt modelId="{C6F07455-F93E-4E5D-977D-0B7791BA69F0}" type="pres">
      <dgm:prSet presAssocID="{37A11B1C-FFB2-4A31-8F9A-5435D449B316}" presName="downArrow" presStyleLbl="node1" presStyleIdx="1" presStyleCnt="2"/>
      <dgm:spPr/>
    </dgm:pt>
    <dgm:pt modelId="{2CF9B5C5-4502-4520-9772-ED4058D18FE4}" type="pres">
      <dgm:prSet presAssocID="{37A11B1C-FFB2-4A31-8F9A-5435D449B316}" presName="downArrowText" presStyleLbl="revTx" presStyleIdx="1" presStyleCnt="2">
        <dgm:presLayoutVars>
          <dgm:chMax val="0"/>
          <dgm:bulletEnabled val="1"/>
        </dgm:presLayoutVars>
      </dgm:prSet>
      <dgm:spPr/>
      <dgm:t>
        <a:bodyPr/>
        <a:lstStyle/>
        <a:p>
          <a:endParaRPr lang="en-US"/>
        </a:p>
      </dgm:t>
    </dgm:pt>
  </dgm:ptLst>
  <dgm:cxnLst>
    <dgm:cxn modelId="{D4E292A2-D358-4EBE-A18D-B20F42C042EC}" type="presOf" srcId="{5C8FCF3B-A81F-444C-88D3-688D76247776}" destId="{23D851F9-6854-457E-A3E7-AF70154769FF}" srcOrd="0" destOrd="0" presId="urn:microsoft.com/office/officeart/2005/8/layout/arrow4"/>
    <dgm:cxn modelId="{8CBEE207-5A06-4E56-8AE5-493FC493AA33}" srcId="{5C8FCF3B-A81F-444C-88D3-688D76247776}" destId="{1D6CC66B-DBA2-4C3F-ACA3-7001F73F9B1E}" srcOrd="0" destOrd="0" parTransId="{E9B29A3D-2CAA-4F90-BA73-B6EB8DBE37C0}" sibTransId="{1656B533-DF62-4026-89C1-9E464EED77DD}"/>
    <dgm:cxn modelId="{7241876C-FE39-452F-BCDE-A3D6EF82C19C}" type="presOf" srcId="{37A11B1C-FFB2-4A31-8F9A-5435D449B316}" destId="{2CF9B5C5-4502-4520-9772-ED4058D18FE4}" srcOrd="0" destOrd="0" presId="urn:microsoft.com/office/officeart/2005/8/layout/arrow4"/>
    <dgm:cxn modelId="{880424B2-D663-4641-9737-BF590A39638E}" type="presOf" srcId="{1D6CC66B-DBA2-4C3F-ACA3-7001F73F9B1E}" destId="{18D8C5D6-9DF1-4CA5-AD0A-C37977528286}" srcOrd="0" destOrd="0" presId="urn:microsoft.com/office/officeart/2005/8/layout/arrow4"/>
    <dgm:cxn modelId="{03966CAD-AD84-48C8-9B36-F748BDFAA304}" srcId="{5C8FCF3B-A81F-444C-88D3-688D76247776}" destId="{37A11B1C-FFB2-4A31-8F9A-5435D449B316}" srcOrd="1" destOrd="0" parTransId="{98B58F8B-4185-4017-9DAF-283899C29B8D}" sibTransId="{2699CCC5-5CAD-4BC0-AE1E-BDA87F4D567F}"/>
    <dgm:cxn modelId="{9B563B12-2424-4332-8A61-D154F580ADAD}" type="presParOf" srcId="{23D851F9-6854-457E-A3E7-AF70154769FF}" destId="{7747C152-BCF8-4A4C-B9BC-99A22DC55D92}" srcOrd="0" destOrd="0" presId="urn:microsoft.com/office/officeart/2005/8/layout/arrow4"/>
    <dgm:cxn modelId="{1B1F7ACC-7BB5-4452-AC4C-EA06C7ABFD5D}" type="presParOf" srcId="{23D851F9-6854-457E-A3E7-AF70154769FF}" destId="{18D8C5D6-9DF1-4CA5-AD0A-C37977528286}" srcOrd="1" destOrd="0" presId="urn:microsoft.com/office/officeart/2005/8/layout/arrow4"/>
    <dgm:cxn modelId="{C3DF5F72-BB98-4363-9D45-0F327B87B0A2}" type="presParOf" srcId="{23D851F9-6854-457E-A3E7-AF70154769FF}" destId="{C6F07455-F93E-4E5D-977D-0B7791BA69F0}" srcOrd="2" destOrd="0" presId="urn:microsoft.com/office/officeart/2005/8/layout/arrow4"/>
    <dgm:cxn modelId="{27DDDDBF-2594-4430-9308-92DAA664E1B3}" type="presParOf" srcId="{23D851F9-6854-457E-A3E7-AF70154769FF}" destId="{2CF9B5C5-4502-4520-9772-ED4058D18FE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78DA7-CD57-47AD-8B5B-3BE59D38426D}" type="doc">
      <dgm:prSet loTypeId="urn:microsoft.com/office/officeart/2005/8/layout/pyramid2" loCatId="list" qsTypeId="urn:microsoft.com/office/officeart/2005/8/quickstyle/simple3" qsCatId="simple" csTypeId="urn:microsoft.com/office/officeart/2005/8/colors/accent1_1" csCatId="accent1" phldr="1"/>
      <dgm:spPr/>
    </dgm:pt>
    <dgm:pt modelId="{687BBFF7-78DD-4E35-9AB9-6F49752FECE6}">
      <dgm:prSet phldrT="[Text]"/>
      <dgm:spPr/>
      <dgm:t>
        <a:bodyPr/>
        <a:lstStyle/>
        <a:p>
          <a:r>
            <a:rPr lang="en-US" dirty="0" smtClean="0"/>
            <a:t>To Be</a:t>
          </a:r>
          <a:endParaRPr lang="en-US" dirty="0"/>
        </a:p>
      </dgm:t>
    </dgm:pt>
    <dgm:pt modelId="{3C8C15CD-A392-4ADC-9CA1-20AFABD73409}" type="parTrans" cxnId="{A5BEAE26-8CC9-4DCD-8320-6DFAA159CC7F}">
      <dgm:prSet/>
      <dgm:spPr/>
      <dgm:t>
        <a:bodyPr/>
        <a:lstStyle/>
        <a:p>
          <a:endParaRPr lang="en-US"/>
        </a:p>
      </dgm:t>
    </dgm:pt>
    <dgm:pt modelId="{3136EC0A-A566-4D76-AF9B-D9185F24E2A3}" type="sibTrans" cxnId="{A5BEAE26-8CC9-4DCD-8320-6DFAA159CC7F}">
      <dgm:prSet/>
      <dgm:spPr/>
      <dgm:t>
        <a:bodyPr/>
        <a:lstStyle/>
        <a:p>
          <a:endParaRPr lang="en-US"/>
        </a:p>
      </dgm:t>
    </dgm:pt>
    <dgm:pt modelId="{8ECC3C83-812C-4013-BAB4-834C2666F17B}">
      <dgm:prSet phldrT="[Text]"/>
      <dgm:spPr/>
      <dgm:t>
        <a:bodyPr/>
        <a:lstStyle/>
        <a:p>
          <a:r>
            <a:rPr lang="en-US" dirty="0" smtClean="0"/>
            <a:t>To See</a:t>
          </a:r>
          <a:endParaRPr lang="en-US" dirty="0"/>
        </a:p>
      </dgm:t>
    </dgm:pt>
    <dgm:pt modelId="{5FE8405C-FD7E-447D-BCE1-5EBC5B5EEC6D}" type="parTrans" cxnId="{6DE46ACE-8B58-4BA0-A222-1A4F8C294130}">
      <dgm:prSet/>
      <dgm:spPr/>
      <dgm:t>
        <a:bodyPr/>
        <a:lstStyle/>
        <a:p>
          <a:endParaRPr lang="en-US"/>
        </a:p>
      </dgm:t>
    </dgm:pt>
    <dgm:pt modelId="{B4D9560C-F633-4BDD-B584-5022004A0E7B}" type="sibTrans" cxnId="{6DE46ACE-8B58-4BA0-A222-1A4F8C294130}">
      <dgm:prSet/>
      <dgm:spPr/>
      <dgm:t>
        <a:bodyPr/>
        <a:lstStyle/>
        <a:p>
          <a:endParaRPr lang="en-US"/>
        </a:p>
      </dgm:t>
    </dgm:pt>
    <dgm:pt modelId="{8CC49E71-98E3-4C98-A350-426E1C870B0F}">
      <dgm:prSet phldrT="[Text]"/>
      <dgm:spPr/>
      <dgm:t>
        <a:bodyPr/>
        <a:lstStyle/>
        <a:p>
          <a:r>
            <a:rPr lang="en-US" dirty="0" smtClean="0"/>
            <a:t>To Do</a:t>
          </a:r>
          <a:endParaRPr lang="en-US" dirty="0"/>
        </a:p>
      </dgm:t>
    </dgm:pt>
    <dgm:pt modelId="{B7356DD6-B02B-4FFE-9907-1CF95961DA79}" type="parTrans" cxnId="{A043F0D6-95B3-423E-B774-4BF6F1065435}">
      <dgm:prSet/>
      <dgm:spPr/>
      <dgm:t>
        <a:bodyPr/>
        <a:lstStyle/>
        <a:p>
          <a:endParaRPr lang="en-US"/>
        </a:p>
      </dgm:t>
    </dgm:pt>
    <dgm:pt modelId="{EB4E7CF5-7636-4A0F-BFA3-3BBB1C782653}" type="sibTrans" cxnId="{A043F0D6-95B3-423E-B774-4BF6F1065435}">
      <dgm:prSet/>
      <dgm:spPr/>
      <dgm:t>
        <a:bodyPr/>
        <a:lstStyle/>
        <a:p>
          <a:endParaRPr lang="en-US"/>
        </a:p>
      </dgm:t>
    </dgm:pt>
    <dgm:pt modelId="{D5DE728B-2E2B-40F5-9665-E6997FF9E4B0}">
      <dgm:prSet/>
      <dgm:spPr/>
      <dgm:t>
        <a:bodyPr/>
        <a:lstStyle/>
        <a:p>
          <a:r>
            <a:rPr lang="en-US" dirty="0" smtClean="0"/>
            <a:t>To Tell</a:t>
          </a:r>
          <a:endParaRPr lang="en-US" dirty="0"/>
        </a:p>
      </dgm:t>
    </dgm:pt>
    <dgm:pt modelId="{2F1AEFAE-804A-4605-A624-D63C9B992A0D}" type="parTrans" cxnId="{F9FF28A9-9838-416B-9E6C-7E6E9B5F71A6}">
      <dgm:prSet/>
      <dgm:spPr/>
    </dgm:pt>
    <dgm:pt modelId="{B608EEE8-D166-40B3-9164-43B993E2C2DB}" type="sibTrans" cxnId="{F9FF28A9-9838-416B-9E6C-7E6E9B5F71A6}">
      <dgm:prSet/>
      <dgm:spPr/>
    </dgm:pt>
    <dgm:pt modelId="{BFF5B7D9-A9F0-47C0-8E3D-FACE437C4B02}" type="pres">
      <dgm:prSet presAssocID="{53978DA7-CD57-47AD-8B5B-3BE59D38426D}" presName="compositeShape" presStyleCnt="0">
        <dgm:presLayoutVars>
          <dgm:dir/>
          <dgm:resizeHandles/>
        </dgm:presLayoutVars>
      </dgm:prSet>
      <dgm:spPr/>
    </dgm:pt>
    <dgm:pt modelId="{0B829085-8556-4B60-B2FB-3DE2923DCFCA}" type="pres">
      <dgm:prSet presAssocID="{53978DA7-CD57-47AD-8B5B-3BE59D38426D}" presName="pyramid" presStyleLbl="node1" presStyleIdx="0" presStyleCnt="1"/>
      <dgm:spPr/>
    </dgm:pt>
    <dgm:pt modelId="{24616CA2-940C-4359-9EF7-0BA9F21DA376}" type="pres">
      <dgm:prSet presAssocID="{53978DA7-CD57-47AD-8B5B-3BE59D38426D}" presName="theList" presStyleCnt="0"/>
      <dgm:spPr/>
    </dgm:pt>
    <dgm:pt modelId="{B5FD116A-0E15-41D1-A250-6973B701F7C0}" type="pres">
      <dgm:prSet presAssocID="{687BBFF7-78DD-4E35-9AB9-6F49752FECE6}" presName="aNode" presStyleLbl="fgAcc1" presStyleIdx="0" presStyleCnt="4">
        <dgm:presLayoutVars>
          <dgm:bulletEnabled val="1"/>
        </dgm:presLayoutVars>
      </dgm:prSet>
      <dgm:spPr/>
      <dgm:t>
        <a:bodyPr/>
        <a:lstStyle/>
        <a:p>
          <a:endParaRPr lang="en-US"/>
        </a:p>
      </dgm:t>
    </dgm:pt>
    <dgm:pt modelId="{5892640A-81A1-4E1A-B205-DF1B6D9883B7}" type="pres">
      <dgm:prSet presAssocID="{687BBFF7-78DD-4E35-9AB9-6F49752FECE6}" presName="aSpace" presStyleCnt="0"/>
      <dgm:spPr/>
    </dgm:pt>
    <dgm:pt modelId="{03F510BC-A13B-4F60-8CD7-1D914E76BBD4}" type="pres">
      <dgm:prSet presAssocID="{8ECC3C83-812C-4013-BAB4-834C2666F17B}" presName="aNode" presStyleLbl="fgAcc1" presStyleIdx="1" presStyleCnt="4">
        <dgm:presLayoutVars>
          <dgm:bulletEnabled val="1"/>
        </dgm:presLayoutVars>
      </dgm:prSet>
      <dgm:spPr/>
      <dgm:t>
        <a:bodyPr/>
        <a:lstStyle/>
        <a:p>
          <a:endParaRPr lang="en-US"/>
        </a:p>
      </dgm:t>
    </dgm:pt>
    <dgm:pt modelId="{DBF9A650-6E82-4B87-BFF9-848BF6A6017D}" type="pres">
      <dgm:prSet presAssocID="{8ECC3C83-812C-4013-BAB4-834C2666F17B}" presName="aSpace" presStyleCnt="0"/>
      <dgm:spPr/>
    </dgm:pt>
    <dgm:pt modelId="{487C9BD1-73CD-41EF-90FD-97C3CFAC4883}" type="pres">
      <dgm:prSet presAssocID="{8CC49E71-98E3-4C98-A350-426E1C870B0F}" presName="aNode" presStyleLbl="fgAcc1" presStyleIdx="2" presStyleCnt="4" custLinFactNeighborX="0" custLinFactNeighborY="14687">
        <dgm:presLayoutVars>
          <dgm:bulletEnabled val="1"/>
        </dgm:presLayoutVars>
      </dgm:prSet>
      <dgm:spPr/>
      <dgm:t>
        <a:bodyPr/>
        <a:lstStyle/>
        <a:p>
          <a:endParaRPr lang="en-US"/>
        </a:p>
      </dgm:t>
    </dgm:pt>
    <dgm:pt modelId="{1FF6CAF8-9B21-4B76-AEB8-E0BB0DF7CFC9}" type="pres">
      <dgm:prSet presAssocID="{8CC49E71-98E3-4C98-A350-426E1C870B0F}" presName="aSpace" presStyleCnt="0"/>
      <dgm:spPr/>
    </dgm:pt>
    <dgm:pt modelId="{5E2C3399-AEEC-4D2B-A471-FD886F736325}" type="pres">
      <dgm:prSet presAssocID="{D5DE728B-2E2B-40F5-9665-E6997FF9E4B0}" presName="aNode" presStyleLbl="fgAcc1" presStyleIdx="3" presStyleCnt="4">
        <dgm:presLayoutVars>
          <dgm:bulletEnabled val="1"/>
        </dgm:presLayoutVars>
      </dgm:prSet>
      <dgm:spPr/>
      <dgm:t>
        <a:bodyPr/>
        <a:lstStyle/>
        <a:p>
          <a:endParaRPr lang="en-US"/>
        </a:p>
      </dgm:t>
    </dgm:pt>
    <dgm:pt modelId="{FD512B14-6F11-4494-8201-293D881F26DF}" type="pres">
      <dgm:prSet presAssocID="{D5DE728B-2E2B-40F5-9665-E6997FF9E4B0}" presName="aSpace" presStyleCnt="0"/>
      <dgm:spPr/>
    </dgm:pt>
  </dgm:ptLst>
  <dgm:cxnLst>
    <dgm:cxn modelId="{165D8538-3FA0-4F9E-9B17-1017C858EEAD}" type="presOf" srcId="{8ECC3C83-812C-4013-BAB4-834C2666F17B}" destId="{03F510BC-A13B-4F60-8CD7-1D914E76BBD4}" srcOrd="0" destOrd="0" presId="urn:microsoft.com/office/officeart/2005/8/layout/pyramid2"/>
    <dgm:cxn modelId="{7CD5ADE2-E5BA-4364-9FCF-4E14F754A5BB}" type="presOf" srcId="{687BBFF7-78DD-4E35-9AB9-6F49752FECE6}" destId="{B5FD116A-0E15-41D1-A250-6973B701F7C0}" srcOrd="0" destOrd="0" presId="urn:microsoft.com/office/officeart/2005/8/layout/pyramid2"/>
    <dgm:cxn modelId="{A5BEAE26-8CC9-4DCD-8320-6DFAA159CC7F}" srcId="{53978DA7-CD57-47AD-8B5B-3BE59D38426D}" destId="{687BBFF7-78DD-4E35-9AB9-6F49752FECE6}" srcOrd="0" destOrd="0" parTransId="{3C8C15CD-A392-4ADC-9CA1-20AFABD73409}" sibTransId="{3136EC0A-A566-4D76-AF9B-D9185F24E2A3}"/>
    <dgm:cxn modelId="{233A8F76-917A-4EF3-AF53-0C46DFC3830E}" type="presOf" srcId="{D5DE728B-2E2B-40F5-9665-E6997FF9E4B0}" destId="{5E2C3399-AEEC-4D2B-A471-FD886F736325}" srcOrd="0" destOrd="0" presId="urn:microsoft.com/office/officeart/2005/8/layout/pyramid2"/>
    <dgm:cxn modelId="{F9FF28A9-9838-416B-9E6C-7E6E9B5F71A6}" srcId="{53978DA7-CD57-47AD-8B5B-3BE59D38426D}" destId="{D5DE728B-2E2B-40F5-9665-E6997FF9E4B0}" srcOrd="3" destOrd="0" parTransId="{2F1AEFAE-804A-4605-A624-D63C9B992A0D}" sibTransId="{B608EEE8-D166-40B3-9164-43B993E2C2DB}"/>
    <dgm:cxn modelId="{A043F0D6-95B3-423E-B774-4BF6F1065435}" srcId="{53978DA7-CD57-47AD-8B5B-3BE59D38426D}" destId="{8CC49E71-98E3-4C98-A350-426E1C870B0F}" srcOrd="2" destOrd="0" parTransId="{B7356DD6-B02B-4FFE-9907-1CF95961DA79}" sibTransId="{EB4E7CF5-7636-4A0F-BFA3-3BBB1C782653}"/>
    <dgm:cxn modelId="{55313DB5-F1B1-4192-9C8E-8127BDA4722A}" type="presOf" srcId="{8CC49E71-98E3-4C98-A350-426E1C870B0F}" destId="{487C9BD1-73CD-41EF-90FD-97C3CFAC4883}" srcOrd="0" destOrd="0" presId="urn:microsoft.com/office/officeart/2005/8/layout/pyramid2"/>
    <dgm:cxn modelId="{6E7D78D3-9B9B-42C3-A37E-AB57EA49065B}" type="presOf" srcId="{53978DA7-CD57-47AD-8B5B-3BE59D38426D}" destId="{BFF5B7D9-A9F0-47C0-8E3D-FACE437C4B02}" srcOrd="0" destOrd="0" presId="urn:microsoft.com/office/officeart/2005/8/layout/pyramid2"/>
    <dgm:cxn modelId="{6DE46ACE-8B58-4BA0-A222-1A4F8C294130}" srcId="{53978DA7-CD57-47AD-8B5B-3BE59D38426D}" destId="{8ECC3C83-812C-4013-BAB4-834C2666F17B}" srcOrd="1" destOrd="0" parTransId="{5FE8405C-FD7E-447D-BCE1-5EBC5B5EEC6D}" sibTransId="{B4D9560C-F633-4BDD-B584-5022004A0E7B}"/>
    <dgm:cxn modelId="{80AE6F75-3AE1-4351-8401-7819A54FA804}" type="presParOf" srcId="{BFF5B7D9-A9F0-47C0-8E3D-FACE437C4B02}" destId="{0B829085-8556-4B60-B2FB-3DE2923DCFCA}" srcOrd="0" destOrd="0" presId="urn:microsoft.com/office/officeart/2005/8/layout/pyramid2"/>
    <dgm:cxn modelId="{6195E117-8601-463E-A6E1-06211473F0A4}" type="presParOf" srcId="{BFF5B7D9-A9F0-47C0-8E3D-FACE437C4B02}" destId="{24616CA2-940C-4359-9EF7-0BA9F21DA376}" srcOrd="1" destOrd="0" presId="urn:microsoft.com/office/officeart/2005/8/layout/pyramid2"/>
    <dgm:cxn modelId="{33EE5C82-3D12-4F6D-8899-F12AEB7F5320}" type="presParOf" srcId="{24616CA2-940C-4359-9EF7-0BA9F21DA376}" destId="{B5FD116A-0E15-41D1-A250-6973B701F7C0}" srcOrd="0" destOrd="0" presId="urn:microsoft.com/office/officeart/2005/8/layout/pyramid2"/>
    <dgm:cxn modelId="{A4BBC19A-CE16-485D-9FC1-5892AA1B7886}" type="presParOf" srcId="{24616CA2-940C-4359-9EF7-0BA9F21DA376}" destId="{5892640A-81A1-4E1A-B205-DF1B6D9883B7}" srcOrd="1" destOrd="0" presId="urn:microsoft.com/office/officeart/2005/8/layout/pyramid2"/>
    <dgm:cxn modelId="{5465D69D-10C3-4E8C-BC4D-A269835AD9BB}" type="presParOf" srcId="{24616CA2-940C-4359-9EF7-0BA9F21DA376}" destId="{03F510BC-A13B-4F60-8CD7-1D914E76BBD4}" srcOrd="2" destOrd="0" presId="urn:microsoft.com/office/officeart/2005/8/layout/pyramid2"/>
    <dgm:cxn modelId="{40D60858-9F97-490D-BF82-98E41CF41A75}" type="presParOf" srcId="{24616CA2-940C-4359-9EF7-0BA9F21DA376}" destId="{DBF9A650-6E82-4B87-BFF9-848BF6A6017D}" srcOrd="3" destOrd="0" presId="urn:microsoft.com/office/officeart/2005/8/layout/pyramid2"/>
    <dgm:cxn modelId="{C8D5BBB6-F324-4A75-A83E-52948A85B4D1}" type="presParOf" srcId="{24616CA2-940C-4359-9EF7-0BA9F21DA376}" destId="{487C9BD1-73CD-41EF-90FD-97C3CFAC4883}" srcOrd="4" destOrd="0" presId="urn:microsoft.com/office/officeart/2005/8/layout/pyramid2"/>
    <dgm:cxn modelId="{70870FAD-6AF1-4D8C-8729-30842B9C157A}" type="presParOf" srcId="{24616CA2-940C-4359-9EF7-0BA9F21DA376}" destId="{1FF6CAF8-9B21-4B76-AEB8-E0BB0DF7CFC9}" srcOrd="5" destOrd="0" presId="urn:microsoft.com/office/officeart/2005/8/layout/pyramid2"/>
    <dgm:cxn modelId="{1DCC51B2-1ECD-45A4-94CC-D22C636CFE01}" type="presParOf" srcId="{24616CA2-940C-4359-9EF7-0BA9F21DA376}" destId="{5E2C3399-AEEC-4D2B-A471-FD886F736325}" srcOrd="6" destOrd="0" presId="urn:microsoft.com/office/officeart/2005/8/layout/pyramid2"/>
    <dgm:cxn modelId="{9E5166A6-0CD8-43C5-875D-2492870F4AC0}" type="presParOf" srcId="{24616CA2-940C-4359-9EF7-0BA9F21DA376}" destId="{FD512B14-6F11-4494-8201-293D881F26DF}"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6F178D-559D-4E51-8D8A-4D22B53ACDD7}" type="doc">
      <dgm:prSet loTypeId="urn:microsoft.com/office/officeart/2005/8/layout/cycle4" loCatId="cycle" qsTypeId="urn:microsoft.com/office/officeart/2005/8/quickstyle/3d2" qsCatId="3D" csTypeId="urn:microsoft.com/office/officeart/2005/8/colors/colorful4" csCatId="colorful" phldr="1"/>
      <dgm:spPr/>
      <dgm:t>
        <a:bodyPr/>
        <a:lstStyle/>
        <a:p>
          <a:endParaRPr lang="en-US"/>
        </a:p>
      </dgm:t>
    </dgm:pt>
    <dgm:pt modelId="{2E67147D-1396-4F24-A3BF-60981FCC22D7}">
      <dgm:prSet phldrT="[Text]" custT="1"/>
      <dgm:spPr/>
      <dgm:t>
        <a:bodyPr/>
        <a:lstStyle/>
        <a:p>
          <a:pPr algn="l"/>
          <a:r>
            <a:rPr lang="en-US" sz="1800" b="1" dirty="0" smtClean="0">
              <a:solidFill>
                <a:srgbClr val="C00000"/>
              </a:solidFill>
            </a:rPr>
            <a:t>TASK </a:t>
          </a:r>
        </a:p>
        <a:p>
          <a:pPr algn="l"/>
          <a:r>
            <a:rPr lang="en-US" sz="1800" b="1" dirty="0" err="1" smtClean="0">
              <a:solidFill>
                <a:srgbClr val="C00000"/>
              </a:solidFill>
            </a:rPr>
            <a:t>Behaviour</a:t>
          </a:r>
          <a:endParaRPr lang="en-US" sz="1800" b="1" dirty="0">
            <a:solidFill>
              <a:srgbClr val="C00000"/>
            </a:solidFill>
          </a:endParaRPr>
        </a:p>
      </dgm:t>
    </dgm:pt>
    <dgm:pt modelId="{CF8455B6-0CFC-4F75-859E-A3CE245CECB6}" type="parTrans" cxnId="{594BBFBA-2627-4ED4-8F75-C579EC555772}">
      <dgm:prSet/>
      <dgm:spPr/>
      <dgm:t>
        <a:bodyPr/>
        <a:lstStyle/>
        <a:p>
          <a:endParaRPr lang="en-US"/>
        </a:p>
      </dgm:t>
    </dgm:pt>
    <dgm:pt modelId="{1DA1B18D-16BE-496A-9383-C8D32C1990B2}" type="sibTrans" cxnId="{594BBFBA-2627-4ED4-8F75-C579EC555772}">
      <dgm:prSet/>
      <dgm:spPr/>
      <dgm:t>
        <a:bodyPr/>
        <a:lstStyle/>
        <a:p>
          <a:endParaRPr lang="en-US"/>
        </a:p>
      </dgm:t>
    </dgm:pt>
    <dgm:pt modelId="{7883B366-28BC-4E44-9E80-F9DABFF2E58D}">
      <dgm:prSet phldrT="[Text]" custT="1"/>
      <dgm:spPr>
        <a:solidFill>
          <a:schemeClr val="accent5">
            <a:lumMod val="60000"/>
            <a:lumOff val="40000"/>
            <a:alpha val="90000"/>
          </a:schemeClr>
        </a:solidFill>
      </dgm:spPr>
      <dgm:t>
        <a:bodyPr/>
        <a:lstStyle/>
        <a:p>
          <a:pPr algn="l" eaLnBrk="0" hangingPunct="0">
            <a:tabLst>
              <a:tab pos="457200" algn="l"/>
            </a:tabLst>
          </a:pPr>
          <a:r>
            <a:rPr lang="en-US" sz="1800" dirty="0" smtClean="0">
              <a:cs typeface="Times New Roman" pitchFamily="18" charset="0"/>
            </a:rPr>
            <a:t>Amount of guidance and direction</a:t>
          </a:r>
        </a:p>
        <a:p>
          <a:endParaRPr lang="en-US" dirty="0"/>
        </a:p>
      </dgm:t>
    </dgm:pt>
    <dgm:pt modelId="{BB29B8B2-41F3-4C4F-9191-C1FFC4AEA9E3}" type="parTrans" cxnId="{D097C9B3-B1A2-4860-9653-A06BEA70A53B}">
      <dgm:prSet/>
      <dgm:spPr/>
      <dgm:t>
        <a:bodyPr/>
        <a:lstStyle/>
        <a:p>
          <a:endParaRPr lang="en-US"/>
        </a:p>
      </dgm:t>
    </dgm:pt>
    <dgm:pt modelId="{567243B4-FE15-4E05-8E94-A2D8623BDC10}" type="sibTrans" cxnId="{D097C9B3-B1A2-4860-9653-A06BEA70A53B}">
      <dgm:prSet/>
      <dgm:spPr/>
      <dgm:t>
        <a:bodyPr/>
        <a:lstStyle/>
        <a:p>
          <a:endParaRPr lang="en-US"/>
        </a:p>
      </dgm:t>
    </dgm:pt>
    <dgm:pt modelId="{D68F7D32-0724-4DC3-883A-6F90C7B48BB1}">
      <dgm:prSet phldrT="[Text]" custT="1"/>
      <dgm:spPr/>
      <dgm:t>
        <a:bodyPr/>
        <a:lstStyle/>
        <a:p>
          <a:r>
            <a:rPr lang="en-US" sz="1600" b="1" dirty="0" smtClean="0">
              <a:solidFill>
                <a:srgbClr val="C00000"/>
              </a:solidFill>
            </a:rPr>
            <a:t>RELATIONSHIP</a:t>
          </a:r>
        </a:p>
        <a:p>
          <a:r>
            <a:rPr lang="en-US" sz="1600" b="1" dirty="0" err="1" smtClean="0">
              <a:solidFill>
                <a:srgbClr val="C00000"/>
              </a:solidFill>
            </a:rPr>
            <a:t>Behaviour</a:t>
          </a:r>
          <a:endParaRPr lang="en-US" sz="1600" b="1" dirty="0">
            <a:solidFill>
              <a:srgbClr val="C00000"/>
            </a:solidFill>
          </a:endParaRPr>
        </a:p>
      </dgm:t>
    </dgm:pt>
    <dgm:pt modelId="{1D033A3A-8D63-4630-A18F-8A6A6D68E57D}" type="parTrans" cxnId="{B66E05F1-75B3-474E-8402-9DE8948D9E28}">
      <dgm:prSet/>
      <dgm:spPr/>
      <dgm:t>
        <a:bodyPr/>
        <a:lstStyle/>
        <a:p>
          <a:endParaRPr lang="en-US"/>
        </a:p>
      </dgm:t>
    </dgm:pt>
    <dgm:pt modelId="{66E886ED-5AA4-413B-A3CF-359EAC47397D}" type="sibTrans" cxnId="{B66E05F1-75B3-474E-8402-9DE8948D9E28}">
      <dgm:prSet/>
      <dgm:spPr/>
      <dgm:t>
        <a:bodyPr/>
        <a:lstStyle/>
        <a:p>
          <a:endParaRPr lang="en-US"/>
        </a:p>
      </dgm:t>
    </dgm:pt>
    <dgm:pt modelId="{3A15505B-14B4-46C7-9782-0A78B9781E2B}">
      <dgm:prSet phldrT="[Text]" custT="1"/>
      <dgm:spPr>
        <a:solidFill>
          <a:schemeClr val="accent5">
            <a:lumMod val="60000"/>
            <a:lumOff val="40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dirty="0" smtClean="0">
              <a:cs typeface="Times New Roman" pitchFamily="18" charset="0"/>
            </a:rPr>
            <a:t>Amount of emotional support</a:t>
          </a:r>
        </a:p>
        <a:p>
          <a:pPr marL="228600" indent="0" defTabSz="1155700">
            <a:lnSpc>
              <a:spcPct val="90000"/>
            </a:lnSpc>
            <a:spcBef>
              <a:spcPct val="0"/>
            </a:spcBef>
            <a:spcAft>
              <a:spcPct val="15000"/>
            </a:spcAft>
            <a:buNone/>
          </a:pPr>
          <a:endParaRPr lang="en-US" dirty="0"/>
        </a:p>
      </dgm:t>
    </dgm:pt>
    <dgm:pt modelId="{A13FC029-6C81-40B0-9070-B93BBED0B3E3}" type="parTrans" cxnId="{5E4AF18D-4B17-4BCD-B828-3514B11E8F71}">
      <dgm:prSet/>
      <dgm:spPr/>
      <dgm:t>
        <a:bodyPr/>
        <a:lstStyle/>
        <a:p>
          <a:endParaRPr lang="en-US"/>
        </a:p>
      </dgm:t>
    </dgm:pt>
    <dgm:pt modelId="{5C0874E6-A612-4F7E-B3B9-AC4AFD37A16F}" type="sibTrans" cxnId="{5E4AF18D-4B17-4BCD-B828-3514B11E8F71}">
      <dgm:prSet/>
      <dgm:spPr/>
      <dgm:t>
        <a:bodyPr/>
        <a:lstStyle/>
        <a:p>
          <a:endParaRPr lang="en-US"/>
        </a:p>
      </dgm:t>
    </dgm:pt>
    <dgm:pt modelId="{80B1BAE2-EEB6-406F-A1F8-0FA418B516BE}">
      <dgm:prSet phldrT="[Text]" custT="1"/>
      <dgm:spPr/>
      <dgm:t>
        <a:bodyPr/>
        <a:lstStyle/>
        <a:p>
          <a:r>
            <a:rPr lang="en-US" sz="2000" b="1" dirty="0" smtClean="0">
              <a:solidFill>
                <a:srgbClr val="C00000"/>
              </a:solidFill>
            </a:rPr>
            <a:t>ABILITY</a:t>
          </a:r>
          <a:endParaRPr lang="en-US" sz="2000" b="1" dirty="0">
            <a:solidFill>
              <a:srgbClr val="C00000"/>
            </a:solidFill>
          </a:endParaRPr>
        </a:p>
      </dgm:t>
    </dgm:pt>
    <dgm:pt modelId="{B4F0C915-C688-433A-978E-0624EA9B2311}" type="parTrans" cxnId="{DFA23E6D-4839-48C0-B4E2-52E27E4484A2}">
      <dgm:prSet/>
      <dgm:spPr/>
      <dgm:t>
        <a:bodyPr/>
        <a:lstStyle/>
        <a:p>
          <a:endParaRPr lang="en-US"/>
        </a:p>
      </dgm:t>
    </dgm:pt>
    <dgm:pt modelId="{0E9132AA-851F-4EF7-BAF6-1027AB9EF41D}" type="sibTrans" cxnId="{DFA23E6D-4839-48C0-B4E2-52E27E4484A2}">
      <dgm:prSet/>
      <dgm:spPr/>
      <dgm:t>
        <a:bodyPr/>
        <a:lstStyle/>
        <a:p>
          <a:endParaRPr lang="en-US"/>
        </a:p>
      </dgm:t>
    </dgm:pt>
    <dgm:pt modelId="{22337B50-7177-4070-8B07-470A23A1CE9F}">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t>Skill, Knowledge</a:t>
          </a:r>
          <a:endParaRPr lang="en-US" dirty="0"/>
        </a:p>
      </dgm:t>
    </dgm:pt>
    <dgm:pt modelId="{1BF996B1-9921-4A25-A396-B8FEB25FC3AB}" type="parTrans" cxnId="{D3A2E1EF-F2E8-4B16-B437-DC6122314292}">
      <dgm:prSet/>
      <dgm:spPr/>
      <dgm:t>
        <a:bodyPr/>
        <a:lstStyle/>
        <a:p>
          <a:endParaRPr lang="en-US"/>
        </a:p>
      </dgm:t>
    </dgm:pt>
    <dgm:pt modelId="{A2338CE5-ACC1-491F-A9DC-BA8DB3019F34}" type="sibTrans" cxnId="{D3A2E1EF-F2E8-4B16-B437-DC6122314292}">
      <dgm:prSet/>
      <dgm:spPr/>
      <dgm:t>
        <a:bodyPr/>
        <a:lstStyle/>
        <a:p>
          <a:endParaRPr lang="en-US"/>
        </a:p>
      </dgm:t>
    </dgm:pt>
    <dgm:pt modelId="{CFC53691-90A6-4554-8550-C37C069D25A1}">
      <dgm:prSet phldrT="[Text]">
        <dgm:style>
          <a:lnRef idx="1">
            <a:schemeClr val="accent6"/>
          </a:lnRef>
          <a:fillRef idx="2">
            <a:schemeClr val="accent6"/>
          </a:fillRef>
          <a:effectRef idx="1">
            <a:schemeClr val="accent6"/>
          </a:effectRef>
          <a:fontRef idx="minor">
            <a:schemeClr val="dk1"/>
          </a:fontRef>
        </dgm:style>
      </dgm:prSet>
      <dgm:spPr>
        <a:solidFill>
          <a:schemeClr val="accent5">
            <a:lumMod val="60000"/>
            <a:lumOff val="40000"/>
          </a:schemeClr>
        </a:solidFill>
      </dgm:spPr>
      <dgm:t>
        <a:bodyPr/>
        <a:lstStyle/>
        <a:p>
          <a:r>
            <a:rPr lang="en-US" b="1" dirty="0" smtClean="0">
              <a:cs typeface="Times New Roman" pitchFamily="18" charset="0"/>
            </a:rPr>
            <a:t>Confidence, Commitment</a:t>
          </a:r>
          <a:endParaRPr lang="en-US" dirty="0"/>
        </a:p>
      </dgm:t>
    </dgm:pt>
    <dgm:pt modelId="{58300FDD-0C82-4BAD-B32F-AAE2F4B17D3F}" type="sibTrans" cxnId="{444C8DEF-02A0-48E7-8FBC-EBEB2BE4CD2C}">
      <dgm:prSet/>
      <dgm:spPr/>
      <dgm:t>
        <a:bodyPr/>
        <a:lstStyle/>
        <a:p>
          <a:endParaRPr lang="en-US"/>
        </a:p>
      </dgm:t>
    </dgm:pt>
    <dgm:pt modelId="{28A1BD43-2B95-4112-AB04-B504EBA0E18C}" type="parTrans" cxnId="{444C8DEF-02A0-48E7-8FBC-EBEB2BE4CD2C}">
      <dgm:prSet/>
      <dgm:spPr/>
      <dgm:t>
        <a:bodyPr/>
        <a:lstStyle/>
        <a:p>
          <a:endParaRPr lang="en-US"/>
        </a:p>
      </dgm:t>
    </dgm:pt>
    <dgm:pt modelId="{85307644-7DF6-4E84-8F59-29780C93006D}">
      <dgm:prSet phldrT="[Text]" custT="1"/>
      <dgm:spPr/>
      <dgm:t>
        <a:bodyPr/>
        <a:lstStyle/>
        <a:p>
          <a:r>
            <a:rPr lang="en-US" sz="1600" b="1" dirty="0" smtClean="0">
              <a:solidFill>
                <a:srgbClr val="C00000"/>
              </a:solidFill>
            </a:rPr>
            <a:t>WILLINGNESS</a:t>
          </a:r>
          <a:endParaRPr lang="en-US" sz="1600" b="1" dirty="0">
            <a:solidFill>
              <a:srgbClr val="C00000"/>
            </a:solidFill>
          </a:endParaRPr>
        </a:p>
      </dgm:t>
    </dgm:pt>
    <dgm:pt modelId="{B69AB32F-F520-45D6-8555-E44F4033BA14}" type="sibTrans" cxnId="{479B1E05-7B22-4BC1-9ED8-EC0227E393A2}">
      <dgm:prSet/>
      <dgm:spPr/>
      <dgm:t>
        <a:bodyPr/>
        <a:lstStyle/>
        <a:p>
          <a:endParaRPr lang="en-US"/>
        </a:p>
      </dgm:t>
    </dgm:pt>
    <dgm:pt modelId="{83C8D83C-6053-4CEF-ADC7-F6E377A3D4AD}" type="parTrans" cxnId="{479B1E05-7B22-4BC1-9ED8-EC0227E393A2}">
      <dgm:prSet/>
      <dgm:spPr/>
      <dgm:t>
        <a:bodyPr/>
        <a:lstStyle/>
        <a:p>
          <a:endParaRPr lang="en-US"/>
        </a:p>
      </dgm:t>
    </dgm:pt>
    <dgm:pt modelId="{64C4398A-E788-4A83-8342-E522842C49F0}" type="pres">
      <dgm:prSet presAssocID="{BE6F178D-559D-4E51-8D8A-4D22B53ACDD7}" presName="cycleMatrixDiagram" presStyleCnt="0">
        <dgm:presLayoutVars>
          <dgm:chMax val="1"/>
          <dgm:dir/>
          <dgm:animLvl val="lvl"/>
          <dgm:resizeHandles val="exact"/>
        </dgm:presLayoutVars>
      </dgm:prSet>
      <dgm:spPr/>
      <dgm:t>
        <a:bodyPr/>
        <a:lstStyle/>
        <a:p>
          <a:endParaRPr lang="en-US"/>
        </a:p>
      </dgm:t>
    </dgm:pt>
    <dgm:pt modelId="{A976BBC8-7197-40A5-B14E-2FAA30CEBD3C}" type="pres">
      <dgm:prSet presAssocID="{BE6F178D-559D-4E51-8D8A-4D22B53ACDD7}" presName="children" presStyleCnt="0"/>
      <dgm:spPr/>
    </dgm:pt>
    <dgm:pt modelId="{319EE74D-63EC-4BF2-9C04-7BD057A4C4B9}" type="pres">
      <dgm:prSet presAssocID="{BE6F178D-559D-4E51-8D8A-4D22B53ACDD7}" presName="child1group" presStyleCnt="0"/>
      <dgm:spPr/>
    </dgm:pt>
    <dgm:pt modelId="{E628B2CF-20D0-4130-8CDC-44C571F6E2AF}" type="pres">
      <dgm:prSet presAssocID="{BE6F178D-559D-4E51-8D8A-4D22B53ACDD7}" presName="child1" presStyleLbl="bgAcc1" presStyleIdx="0" presStyleCnt="4"/>
      <dgm:spPr/>
      <dgm:t>
        <a:bodyPr/>
        <a:lstStyle/>
        <a:p>
          <a:endParaRPr lang="en-US"/>
        </a:p>
      </dgm:t>
    </dgm:pt>
    <dgm:pt modelId="{68A49505-956E-4D97-B7BB-8C9C1AF79157}" type="pres">
      <dgm:prSet presAssocID="{BE6F178D-559D-4E51-8D8A-4D22B53ACDD7}" presName="child1Text" presStyleLbl="bgAcc1" presStyleIdx="0" presStyleCnt="4">
        <dgm:presLayoutVars>
          <dgm:bulletEnabled val="1"/>
        </dgm:presLayoutVars>
      </dgm:prSet>
      <dgm:spPr/>
      <dgm:t>
        <a:bodyPr/>
        <a:lstStyle/>
        <a:p>
          <a:endParaRPr lang="en-US"/>
        </a:p>
      </dgm:t>
    </dgm:pt>
    <dgm:pt modelId="{A3E3A965-A844-4204-B8EC-0CB8BB1DC10E}" type="pres">
      <dgm:prSet presAssocID="{BE6F178D-559D-4E51-8D8A-4D22B53ACDD7}" presName="child2group" presStyleCnt="0"/>
      <dgm:spPr/>
    </dgm:pt>
    <dgm:pt modelId="{B03F6E55-C611-4D81-BA78-E84D09E5117A}" type="pres">
      <dgm:prSet presAssocID="{BE6F178D-559D-4E51-8D8A-4D22B53ACDD7}" presName="child2" presStyleLbl="bgAcc1" presStyleIdx="1" presStyleCnt="4"/>
      <dgm:spPr/>
      <dgm:t>
        <a:bodyPr/>
        <a:lstStyle/>
        <a:p>
          <a:endParaRPr lang="en-US"/>
        </a:p>
      </dgm:t>
    </dgm:pt>
    <dgm:pt modelId="{51BF2B12-755B-4AB7-AC25-21E177053B20}" type="pres">
      <dgm:prSet presAssocID="{BE6F178D-559D-4E51-8D8A-4D22B53ACDD7}" presName="child2Text" presStyleLbl="bgAcc1" presStyleIdx="1" presStyleCnt="4">
        <dgm:presLayoutVars>
          <dgm:bulletEnabled val="1"/>
        </dgm:presLayoutVars>
      </dgm:prSet>
      <dgm:spPr/>
      <dgm:t>
        <a:bodyPr/>
        <a:lstStyle/>
        <a:p>
          <a:endParaRPr lang="en-US"/>
        </a:p>
      </dgm:t>
    </dgm:pt>
    <dgm:pt modelId="{83AFBCF1-BF06-439D-B202-7E518836DC9E}" type="pres">
      <dgm:prSet presAssocID="{BE6F178D-559D-4E51-8D8A-4D22B53ACDD7}" presName="child3group" presStyleCnt="0"/>
      <dgm:spPr/>
    </dgm:pt>
    <dgm:pt modelId="{13DE3BC1-05D9-4E2F-9102-CECC320C02E9}" type="pres">
      <dgm:prSet presAssocID="{BE6F178D-559D-4E51-8D8A-4D22B53ACDD7}" presName="child3" presStyleLbl="bgAcc1" presStyleIdx="2" presStyleCnt="4" custScaleX="109634" custLinFactNeighborX="4874" custLinFactNeighborY="3075"/>
      <dgm:spPr/>
      <dgm:t>
        <a:bodyPr/>
        <a:lstStyle/>
        <a:p>
          <a:endParaRPr lang="en-US"/>
        </a:p>
      </dgm:t>
    </dgm:pt>
    <dgm:pt modelId="{94E08024-007C-40B5-A251-020E88803B87}" type="pres">
      <dgm:prSet presAssocID="{BE6F178D-559D-4E51-8D8A-4D22B53ACDD7}" presName="child3Text" presStyleLbl="bgAcc1" presStyleIdx="2" presStyleCnt="4">
        <dgm:presLayoutVars>
          <dgm:bulletEnabled val="1"/>
        </dgm:presLayoutVars>
      </dgm:prSet>
      <dgm:spPr/>
      <dgm:t>
        <a:bodyPr/>
        <a:lstStyle/>
        <a:p>
          <a:endParaRPr lang="en-US"/>
        </a:p>
      </dgm:t>
    </dgm:pt>
    <dgm:pt modelId="{18BF5C14-ECA6-4CC7-B5BE-13B38D01C146}" type="pres">
      <dgm:prSet presAssocID="{BE6F178D-559D-4E51-8D8A-4D22B53ACDD7}" presName="child4group" presStyleCnt="0"/>
      <dgm:spPr/>
    </dgm:pt>
    <dgm:pt modelId="{24307584-05C6-4B1D-B60B-4F36CD99150A}" type="pres">
      <dgm:prSet presAssocID="{BE6F178D-559D-4E51-8D8A-4D22B53ACDD7}" presName="child4" presStyleLbl="bgAcc1" presStyleIdx="3" presStyleCnt="4" custLinFactNeighborX="-8904" custLinFactNeighborY="-1939"/>
      <dgm:spPr/>
      <dgm:t>
        <a:bodyPr/>
        <a:lstStyle/>
        <a:p>
          <a:endParaRPr lang="en-US"/>
        </a:p>
      </dgm:t>
    </dgm:pt>
    <dgm:pt modelId="{8FABC3EC-066B-4543-AC9F-60485B0A6AA7}" type="pres">
      <dgm:prSet presAssocID="{BE6F178D-559D-4E51-8D8A-4D22B53ACDD7}" presName="child4Text" presStyleLbl="bgAcc1" presStyleIdx="3" presStyleCnt="4">
        <dgm:presLayoutVars>
          <dgm:bulletEnabled val="1"/>
        </dgm:presLayoutVars>
      </dgm:prSet>
      <dgm:spPr/>
      <dgm:t>
        <a:bodyPr/>
        <a:lstStyle/>
        <a:p>
          <a:endParaRPr lang="en-US"/>
        </a:p>
      </dgm:t>
    </dgm:pt>
    <dgm:pt modelId="{7EB9EE6B-C989-42C5-9B2B-5F8E4416CA4F}" type="pres">
      <dgm:prSet presAssocID="{BE6F178D-559D-4E51-8D8A-4D22B53ACDD7}" presName="childPlaceholder" presStyleCnt="0"/>
      <dgm:spPr/>
    </dgm:pt>
    <dgm:pt modelId="{74079218-25DF-48C9-A244-999CABAB5201}" type="pres">
      <dgm:prSet presAssocID="{BE6F178D-559D-4E51-8D8A-4D22B53ACDD7}" presName="circle" presStyleCnt="0"/>
      <dgm:spPr/>
    </dgm:pt>
    <dgm:pt modelId="{0A068231-E758-4D56-8E1C-12B90DF01418}" type="pres">
      <dgm:prSet presAssocID="{BE6F178D-559D-4E51-8D8A-4D22B53ACDD7}" presName="quadrant1" presStyleLbl="node1" presStyleIdx="0" presStyleCnt="4" custScaleX="139913">
        <dgm:presLayoutVars>
          <dgm:chMax val="1"/>
          <dgm:bulletEnabled val="1"/>
        </dgm:presLayoutVars>
      </dgm:prSet>
      <dgm:spPr/>
      <dgm:t>
        <a:bodyPr/>
        <a:lstStyle/>
        <a:p>
          <a:endParaRPr lang="en-US"/>
        </a:p>
      </dgm:t>
    </dgm:pt>
    <dgm:pt modelId="{32B8B2E4-34F2-4DFA-96B2-9FEB1F693E49}" type="pres">
      <dgm:prSet presAssocID="{BE6F178D-559D-4E51-8D8A-4D22B53ACDD7}" presName="quadrant2" presStyleLbl="node1" presStyleIdx="1" presStyleCnt="4" custScaleX="125093">
        <dgm:presLayoutVars>
          <dgm:chMax val="1"/>
          <dgm:bulletEnabled val="1"/>
        </dgm:presLayoutVars>
      </dgm:prSet>
      <dgm:spPr/>
      <dgm:t>
        <a:bodyPr/>
        <a:lstStyle/>
        <a:p>
          <a:endParaRPr lang="en-US"/>
        </a:p>
      </dgm:t>
    </dgm:pt>
    <dgm:pt modelId="{D7A6160C-415C-4640-803C-ECF33EAB09B8}" type="pres">
      <dgm:prSet presAssocID="{BE6F178D-559D-4E51-8D8A-4D22B53ACDD7}" presName="quadrant3" presStyleLbl="node1" presStyleIdx="2" presStyleCnt="4" custScaleX="120770">
        <dgm:presLayoutVars>
          <dgm:chMax val="1"/>
          <dgm:bulletEnabled val="1"/>
        </dgm:presLayoutVars>
      </dgm:prSet>
      <dgm:spPr/>
      <dgm:t>
        <a:bodyPr/>
        <a:lstStyle/>
        <a:p>
          <a:endParaRPr lang="en-US"/>
        </a:p>
      </dgm:t>
    </dgm:pt>
    <dgm:pt modelId="{CB5AA6F3-E283-489E-971A-6C9C5ADC1647}" type="pres">
      <dgm:prSet presAssocID="{BE6F178D-559D-4E51-8D8A-4D22B53ACDD7}" presName="quadrant4" presStyleLbl="node1" presStyleIdx="3" presStyleCnt="4" custScaleX="120057" custLinFactNeighborX="-9619" custLinFactNeighborY="778">
        <dgm:presLayoutVars>
          <dgm:chMax val="1"/>
          <dgm:bulletEnabled val="1"/>
        </dgm:presLayoutVars>
      </dgm:prSet>
      <dgm:spPr/>
      <dgm:t>
        <a:bodyPr/>
        <a:lstStyle/>
        <a:p>
          <a:endParaRPr lang="en-US"/>
        </a:p>
      </dgm:t>
    </dgm:pt>
    <dgm:pt modelId="{54B05D29-8A19-4FC2-A985-956A7EB888E6}" type="pres">
      <dgm:prSet presAssocID="{BE6F178D-559D-4E51-8D8A-4D22B53ACDD7}" presName="quadrantPlaceholder" presStyleCnt="0"/>
      <dgm:spPr/>
    </dgm:pt>
    <dgm:pt modelId="{C3601D9C-E343-4374-9ADF-5C8ABDA24049}" type="pres">
      <dgm:prSet presAssocID="{BE6F178D-559D-4E51-8D8A-4D22B53ACDD7}" presName="center1" presStyleLbl="fgShp" presStyleIdx="0" presStyleCnt="2"/>
      <dgm:spPr/>
    </dgm:pt>
    <dgm:pt modelId="{C3400B51-2C61-462D-9450-EE22CF8D7CF7}" type="pres">
      <dgm:prSet presAssocID="{BE6F178D-559D-4E51-8D8A-4D22B53ACDD7}" presName="center2" presStyleLbl="fgShp" presStyleIdx="1" presStyleCnt="2"/>
      <dgm:spPr/>
    </dgm:pt>
  </dgm:ptLst>
  <dgm:cxnLst>
    <dgm:cxn modelId="{45B260DF-4277-4D66-98CB-BC6EFA7F1020}" type="presOf" srcId="{22337B50-7177-4070-8B07-470A23A1CE9F}" destId="{8FABC3EC-066B-4543-AC9F-60485B0A6AA7}" srcOrd="1" destOrd="0" presId="urn:microsoft.com/office/officeart/2005/8/layout/cycle4"/>
    <dgm:cxn modelId="{3E137A47-42E5-41B2-91FE-C089AFAD2C5F}" type="presOf" srcId="{2E67147D-1396-4F24-A3BF-60981FCC22D7}" destId="{0A068231-E758-4D56-8E1C-12B90DF01418}" srcOrd="0" destOrd="0" presId="urn:microsoft.com/office/officeart/2005/8/layout/cycle4"/>
    <dgm:cxn modelId="{C25ABD6C-E2EB-49DC-A79E-A9290011C69D}" type="presOf" srcId="{3A15505B-14B4-46C7-9782-0A78B9781E2B}" destId="{51BF2B12-755B-4AB7-AC25-21E177053B20}" srcOrd="1" destOrd="0" presId="urn:microsoft.com/office/officeart/2005/8/layout/cycle4"/>
    <dgm:cxn modelId="{594BBFBA-2627-4ED4-8F75-C579EC555772}" srcId="{BE6F178D-559D-4E51-8D8A-4D22B53ACDD7}" destId="{2E67147D-1396-4F24-A3BF-60981FCC22D7}" srcOrd="0" destOrd="0" parTransId="{CF8455B6-0CFC-4F75-859E-A3CE245CECB6}" sibTransId="{1DA1B18D-16BE-496A-9383-C8D32C1990B2}"/>
    <dgm:cxn modelId="{479B1E05-7B22-4BC1-9ED8-EC0227E393A2}" srcId="{BE6F178D-559D-4E51-8D8A-4D22B53ACDD7}" destId="{85307644-7DF6-4E84-8F59-29780C93006D}" srcOrd="2" destOrd="0" parTransId="{83C8D83C-6053-4CEF-ADC7-F6E377A3D4AD}" sibTransId="{B69AB32F-F520-45D6-8555-E44F4033BA14}"/>
    <dgm:cxn modelId="{D097C9B3-B1A2-4860-9653-A06BEA70A53B}" srcId="{2E67147D-1396-4F24-A3BF-60981FCC22D7}" destId="{7883B366-28BC-4E44-9E80-F9DABFF2E58D}" srcOrd="0" destOrd="0" parTransId="{BB29B8B2-41F3-4C4F-9191-C1FFC4AEA9E3}" sibTransId="{567243B4-FE15-4E05-8E94-A2D8623BDC10}"/>
    <dgm:cxn modelId="{22241BAC-1A66-4806-9306-7C0A811B2F21}" type="presOf" srcId="{7883B366-28BC-4E44-9E80-F9DABFF2E58D}" destId="{68A49505-956E-4D97-B7BB-8C9C1AF79157}" srcOrd="1" destOrd="0" presId="urn:microsoft.com/office/officeart/2005/8/layout/cycle4"/>
    <dgm:cxn modelId="{C7451903-5DD6-4EB6-915B-5F1EC48F40DE}" type="presOf" srcId="{7883B366-28BC-4E44-9E80-F9DABFF2E58D}" destId="{E628B2CF-20D0-4130-8CDC-44C571F6E2AF}" srcOrd="0" destOrd="0" presId="urn:microsoft.com/office/officeart/2005/8/layout/cycle4"/>
    <dgm:cxn modelId="{AAEF45E1-6A78-4D10-B9AD-A6F41430EA71}" type="presOf" srcId="{3A15505B-14B4-46C7-9782-0A78B9781E2B}" destId="{B03F6E55-C611-4D81-BA78-E84D09E5117A}" srcOrd="0" destOrd="0" presId="urn:microsoft.com/office/officeart/2005/8/layout/cycle4"/>
    <dgm:cxn modelId="{444C8DEF-02A0-48E7-8FBC-EBEB2BE4CD2C}" srcId="{85307644-7DF6-4E84-8F59-29780C93006D}" destId="{CFC53691-90A6-4554-8550-C37C069D25A1}" srcOrd="0" destOrd="0" parTransId="{28A1BD43-2B95-4112-AB04-B504EBA0E18C}" sibTransId="{58300FDD-0C82-4BAD-B32F-AAE2F4B17D3F}"/>
    <dgm:cxn modelId="{0C0A4330-3D1F-4EA8-A35F-E3679B3F305A}" type="presOf" srcId="{D68F7D32-0724-4DC3-883A-6F90C7B48BB1}" destId="{32B8B2E4-34F2-4DFA-96B2-9FEB1F693E49}" srcOrd="0" destOrd="0" presId="urn:microsoft.com/office/officeart/2005/8/layout/cycle4"/>
    <dgm:cxn modelId="{6BEFE962-64E9-458E-B8E8-67AD833C94A0}" type="presOf" srcId="{BE6F178D-559D-4E51-8D8A-4D22B53ACDD7}" destId="{64C4398A-E788-4A83-8342-E522842C49F0}" srcOrd="0" destOrd="0" presId="urn:microsoft.com/office/officeart/2005/8/layout/cycle4"/>
    <dgm:cxn modelId="{DFA23E6D-4839-48C0-B4E2-52E27E4484A2}" srcId="{BE6F178D-559D-4E51-8D8A-4D22B53ACDD7}" destId="{80B1BAE2-EEB6-406F-A1F8-0FA418B516BE}" srcOrd="3" destOrd="0" parTransId="{B4F0C915-C688-433A-978E-0624EA9B2311}" sibTransId="{0E9132AA-851F-4EF7-BAF6-1027AB9EF41D}"/>
    <dgm:cxn modelId="{B66E05F1-75B3-474E-8402-9DE8948D9E28}" srcId="{BE6F178D-559D-4E51-8D8A-4D22B53ACDD7}" destId="{D68F7D32-0724-4DC3-883A-6F90C7B48BB1}" srcOrd="1" destOrd="0" parTransId="{1D033A3A-8D63-4630-A18F-8A6A6D68E57D}" sibTransId="{66E886ED-5AA4-413B-A3CF-359EAC47397D}"/>
    <dgm:cxn modelId="{5E4AF18D-4B17-4BCD-B828-3514B11E8F71}" srcId="{D68F7D32-0724-4DC3-883A-6F90C7B48BB1}" destId="{3A15505B-14B4-46C7-9782-0A78B9781E2B}" srcOrd="0" destOrd="0" parTransId="{A13FC029-6C81-40B0-9070-B93BBED0B3E3}" sibTransId="{5C0874E6-A612-4F7E-B3B9-AC4AFD37A16F}"/>
    <dgm:cxn modelId="{2704BEF0-F842-4D4C-AB16-7ACB41579B78}" type="presOf" srcId="{22337B50-7177-4070-8B07-470A23A1CE9F}" destId="{24307584-05C6-4B1D-B60B-4F36CD99150A}" srcOrd="0" destOrd="0" presId="urn:microsoft.com/office/officeart/2005/8/layout/cycle4"/>
    <dgm:cxn modelId="{C82E32FE-CE8B-4CA2-8802-B0E21274451D}" type="presOf" srcId="{CFC53691-90A6-4554-8550-C37C069D25A1}" destId="{13DE3BC1-05D9-4E2F-9102-CECC320C02E9}" srcOrd="0" destOrd="0" presId="urn:microsoft.com/office/officeart/2005/8/layout/cycle4"/>
    <dgm:cxn modelId="{D3A2E1EF-F2E8-4B16-B437-DC6122314292}" srcId="{80B1BAE2-EEB6-406F-A1F8-0FA418B516BE}" destId="{22337B50-7177-4070-8B07-470A23A1CE9F}" srcOrd="0" destOrd="0" parTransId="{1BF996B1-9921-4A25-A396-B8FEB25FC3AB}" sibTransId="{A2338CE5-ACC1-491F-A9DC-BA8DB3019F34}"/>
    <dgm:cxn modelId="{8BE120F4-3A4D-452E-8FFB-C8D18233000B}" type="presOf" srcId="{80B1BAE2-EEB6-406F-A1F8-0FA418B516BE}" destId="{CB5AA6F3-E283-489E-971A-6C9C5ADC1647}" srcOrd="0" destOrd="0" presId="urn:microsoft.com/office/officeart/2005/8/layout/cycle4"/>
    <dgm:cxn modelId="{0D7344CF-1509-498D-AAB4-F748A8356758}" type="presOf" srcId="{CFC53691-90A6-4554-8550-C37C069D25A1}" destId="{94E08024-007C-40B5-A251-020E88803B87}" srcOrd="1" destOrd="0" presId="urn:microsoft.com/office/officeart/2005/8/layout/cycle4"/>
    <dgm:cxn modelId="{2681599E-F9C6-4AFD-BA20-69187964CD19}" type="presOf" srcId="{85307644-7DF6-4E84-8F59-29780C93006D}" destId="{D7A6160C-415C-4640-803C-ECF33EAB09B8}" srcOrd="0" destOrd="0" presId="urn:microsoft.com/office/officeart/2005/8/layout/cycle4"/>
    <dgm:cxn modelId="{A193C576-B523-4B22-818E-27D9D09BBEED}" type="presParOf" srcId="{64C4398A-E788-4A83-8342-E522842C49F0}" destId="{A976BBC8-7197-40A5-B14E-2FAA30CEBD3C}" srcOrd="0" destOrd="0" presId="urn:microsoft.com/office/officeart/2005/8/layout/cycle4"/>
    <dgm:cxn modelId="{EBC0D8A0-1B95-4822-8258-D4B4BBDBF113}" type="presParOf" srcId="{A976BBC8-7197-40A5-B14E-2FAA30CEBD3C}" destId="{319EE74D-63EC-4BF2-9C04-7BD057A4C4B9}" srcOrd="0" destOrd="0" presId="urn:microsoft.com/office/officeart/2005/8/layout/cycle4"/>
    <dgm:cxn modelId="{8BC19EAD-18F6-497A-AB6A-A3B1A91DA5FA}" type="presParOf" srcId="{319EE74D-63EC-4BF2-9C04-7BD057A4C4B9}" destId="{E628B2CF-20D0-4130-8CDC-44C571F6E2AF}" srcOrd="0" destOrd="0" presId="urn:microsoft.com/office/officeart/2005/8/layout/cycle4"/>
    <dgm:cxn modelId="{4D63247E-30F7-4BFE-8866-152A4C9A930D}" type="presParOf" srcId="{319EE74D-63EC-4BF2-9C04-7BD057A4C4B9}" destId="{68A49505-956E-4D97-B7BB-8C9C1AF79157}" srcOrd="1" destOrd="0" presId="urn:microsoft.com/office/officeart/2005/8/layout/cycle4"/>
    <dgm:cxn modelId="{49EAB78D-1DB9-4D6C-B31E-02F1BE378A43}" type="presParOf" srcId="{A976BBC8-7197-40A5-B14E-2FAA30CEBD3C}" destId="{A3E3A965-A844-4204-B8EC-0CB8BB1DC10E}" srcOrd="1" destOrd="0" presId="urn:microsoft.com/office/officeart/2005/8/layout/cycle4"/>
    <dgm:cxn modelId="{0848E36B-E1B5-48A7-84A3-02C61CF5DAD5}" type="presParOf" srcId="{A3E3A965-A844-4204-B8EC-0CB8BB1DC10E}" destId="{B03F6E55-C611-4D81-BA78-E84D09E5117A}" srcOrd="0" destOrd="0" presId="urn:microsoft.com/office/officeart/2005/8/layout/cycle4"/>
    <dgm:cxn modelId="{69B137BA-0953-47BC-867C-F939FBDEDE68}" type="presParOf" srcId="{A3E3A965-A844-4204-B8EC-0CB8BB1DC10E}" destId="{51BF2B12-755B-4AB7-AC25-21E177053B20}" srcOrd="1" destOrd="0" presId="urn:microsoft.com/office/officeart/2005/8/layout/cycle4"/>
    <dgm:cxn modelId="{51BCF61B-1988-45BB-88CD-B029D03B8F62}" type="presParOf" srcId="{A976BBC8-7197-40A5-B14E-2FAA30CEBD3C}" destId="{83AFBCF1-BF06-439D-B202-7E518836DC9E}" srcOrd="2" destOrd="0" presId="urn:microsoft.com/office/officeart/2005/8/layout/cycle4"/>
    <dgm:cxn modelId="{927F8B96-32F6-44CD-957E-AD11FA70BFA1}" type="presParOf" srcId="{83AFBCF1-BF06-439D-B202-7E518836DC9E}" destId="{13DE3BC1-05D9-4E2F-9102-CECC320C02E9}" srcOrd="0" destOrd="0" presId="urn:microsoft.com/office/officeart/2005/8/layout/cycle4"/>
    <dgm:cxn modelId="{0741C5BC-38D1-412F-80B9-357BBA16A30C}" type="presParOf" srcId="{83AFBCF1-BF06-439D-B202-7E518836DC9E}" destId="{94E08024-007C-40B5-A251-020E88803B87}" srcOrd="1" destOrd="0" presId="urn:microsoft.com/office/officeart/2005/8/layout/cycle4"/>
    <dgm:cxn modelId="{9C3A9F2D-77EA-4266-9DD5-50A469E5DF48}" type="presParOf" srcId="{A976BBC8-7197-40A5-B14E-2FAA30CEBD3C}" destId="{18BF5C14-ECA6-4CC7-B5BE-13B38D01C146}" srcOrd="3" destOrd="0" presId="urn:microsoft.com/office/officeart/2005/8/layout/cycle4"/>
    <dgm:cxn modelId="{1E5DD524-D718-4C27-88C0-C962A8009A72}" type="presParOf" srcId="{18BF5C14-ECA6-4CC7-B5BE-13B38D01C146}" destId="{24307584-05C6-4B1D-B60B-4F36CD99150A}" srcOrd="0" destOrd="0" presId="urn:microsoft.com/office/officeart/2005/8/layout/cycle4"/>
    <dgm:cxn modelId="{D92C85DD-25B2-4F2A-8A49-41D4CED4A9BB}" type="presParOf" srcId="{18BF5C14-ECA6-4CC7-B5BE-13B38D01C146}" destId="{8FABC3EC-066B-4543-AC9F-60485B0A6AA7}" srcOrd="1" destOrd="0" presId="urn:microsoft.com/office/officeart/2005/8/layout/cycle4"/>
    <dgm:cxn modelId="{2504BFA7-F991-426C-831B-37E379E1CC38}" type="presParOf" srcId="{A976BBC8-7197-40A5-B14E-2FAA30CEBD3C}" destId="{7EB9EE6B-C989-42C5-9B2B-5F8E4416CA4F}" srcOrd="4" destOrd="0" presId="urn:microsoft.com/office/officeart/2005/8/layout/cycle4"/>
    <dgm:cxn modelId="{5149225A-A5E5-4A4B-B003-97CB9DD517DF}" type="presParOf" srcId="{64C4398A-E788-4A83-8342-E522842C49F0}" destId="{74079218-25DF-48C9-A244-999CABAB5201}" srcOrd="1" destOrd="0" presId="urn:microsoft.com/office/officeart/2005/8/layout/cycle4"/>
    <dgm:cxn modelId="{4F48EF3D-5FB6-4784-A45F-F3E7B050EB4D}" type="presParOf" srcId="{74079218-25DF-48C9-A244-999CABAB5201}" destId="{0A068231-E758-4D56-8E1C-12B90DF01418}" srcOrd="0" destOrd="0" presId="urn:microsoft.com/office/officeart/2005/8/layout/cycle4"/>
    <dgm:cxn modelId="{DC5686EC-6280-42D0-9535-034428B29967}" type="presParOf" srcId="{74079218-25DF-48C9-A244-999CABAB5201}" destId="{32B8B2E4-34F2-4DFA-96B2-9FEB1F693E49}" srcOrd="1" destOrd="0" presId="urn:microsoft.com/office/officeart/2005/8/layout/cycle4"/>
    <dgm:cxn modelId="{2CF965F1-C98E-4381-8EF9-E3461E0A5748}" type="presParOf" srcId="{74079218-25DF-48C9-A244-999CABAB5201}" destId="{D7A6160C-415C-4640-803C-ECF33EAB09B8}" srcOrd="2" destOrd="0" presId="urn:microsoft.com/office/officeart/2005/8/layout/cycle4"/>
    <dgm:cxn modelId="{492C31FB-6C6B-48B4-A0E8-190CD3A1A05F}" type="presParOf" srcId="{74079218-25DF-48C9-A244-999CABAB5201}" destId="{CB5AA6F3-E283-489E-971A-6C9C5ADC1647}" srcOrd="3" destOrd="0" presId="urn:microsoft.com/office/officeart/2005/8/layout/cycle4"/>
    <dgm:cxn modelId="{ADA8501C-F7DF-4AA3-98D4-35711F51AA74}" type="presParOf" srcId="{74079218-25DF-48C9-A244-999CABAB5201}" destId="{54B05D29-8A19-4FC2-A985-956A7EB888E6}" srcOrd="4" destOrd="0" presId="urn:microsoft.com/office/officeart/2005/8/layout/cycle4"/>
    <dgm:cxn modelId="{52C134C1-7F4E-4371-8864-84626ABFF41E}" type="presParOf" srcId="{64C4398A-E788-4A83-8342-E522842C49F0}" destId="{C3601D9C-E343-4374-9ADF-5C8ABDA24049}" srcOrd="2" destOrd="0" presId="urn:microsoft.com/office/officeart/2005/8/layout/cycle4"/>
    <dgm:cxn modelId="{32000199-8C3A-4D38-949F-9E22CF12EE30}" type="presParOf" srcId="{64C4398A-E788-4A83-8342-E522842C49F0}" destId="{C3400B51-2C61-462D-9450-EE22CF8D7CF7}" srcOrd="3" destOrd="0" presId="urn:microsoft.com/office/officeart/2005/8/layout/cycle4"/>
  </dgm:cxnLst>
  <dgm:bg>
    <a:solidFill>
      <a:schemeClr val="accent6">
        <a:lumMod val="40000"/>
        <a:lumOff val="6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8C052-41E3-430D-9C0E-07B963876923}" type="doc">
      <dgm:prSet loTypeId="urn:microsoft.com/office/officeart/2005/8/layout/radial1" loCatId="cycle" qsTypeId="urn:microsoft.com/office/officeart/2005/8/quickstyle/3d3" qsCatId="3D" csTypeId="urn:microsoft.com/office/officeart/2005/8/colors/colorful1" csCatId="colorful" phldr="1"/>
      <dgm:spPr/>
      <dgm:t>
        <a:bodyPr/>
        <a:lstStyle/>
        <a:p>
          <a:endParaRPr lang="en-US"/>
        </a:p>
      </dgm:t>
    </dgm:pt>
    <dgm:pt modelId="{497A88EB-5B38-44AF-B04B-54CCE080695D}">
      <dgm:prSet phldrT="[Text]"/>
      <dgm:spPr/>
      <dgm:t>
        <a:bodyPr/>
        <a:lstStyle/>
        <a:p>
          <a:r>
            <a:rPr lang="en-US" dirty="0" smtClean="0"/>
            <a:t>Leading Behaviour</a:t>
          </a:r>
          <a:endParaRPr lang="en-US" dirty="0"/>
        </a:p>
      </dgm:t>
    </dgm:pt>
    <dgm:pt modelId="{61CB02A7-0D2E-47BB-B61B-7E1D7CC627DD}" type="parTrans" cxnId="{4E3B1121-DA95-4D16-B7CE-37215F206A20}">
      <dgm:prSet/>
      <dgm:spPr/>
      <dgm:t>
        <a:bodyPr/>
        <a:lstStyle/>
        <a:p>
          <a:endParaRPr lang="en-US"/>
        </a:p>
      </dgm:t>
    </dgm:pt>
    <dgm:pt modelId="{CD49BAA8-F70B-431C-B40C-1861526B5EC3}" type="sibTrans" cxnId="{4E3B1121-DA95-4D16-B7CE-37215F206A20}">
      <dgm:prSet/>
      <dgm:spPr/>
      <dgm:t>
        <a:bodyPr/>
        <a:lstStyle/>
        <a:p>
          <a:endParaRPr lang="en-US"/>
        </a:p>
      </dgm:t>
    </dgm:pt>
    <dgm:pt modelId="{6588CB47-CE48-4880-BEFD-958A1FF652E5}">
      <dgm:prSet phldrT="[Text]"/>
      <dgm:spPr/>
      <dgm:t>
        <a:bodyPr/>
        <a:lstStyle/>
        <a:p>
          <a:r>
            <a:rPr lang="en-AU" b="1" dirty="0" smtClean="0"/>
            <a:t>Fight</a:t>
          </a:r>
          <a:endParaRPr lang="en-US" dirty="0"/>
        </a:p>
      </dgm:t>
    </dgm:pt>
    <dgm:pt modelId="{61A761AC-BADF-4E0C-AD2D-745771E0FF64}" type="parTrans" cxnId="{E1F03DBD-9F43-4ED2-904B-C8151B80F723}">
      <dgm:prSet/>
      <dgm:spPr/>
      <dgm:t>
        <a:bodyPr/>
        <a:lstStyle/>
        <a:p>
          <a:endParaRPr lang="en-US"/>
        </a:p>
      </dgm:t>
    </dgm:pt>
    <dgm:pt modelId="{DDCA9435-8F86-451C-8BDF-5104C4632BF6}" type="sibTrans" cxnId="{E1F03DBD-9F43-4ED2-904B-C8151B80F723}">
      <dgm:prSet/>
      <dgm:spPr/>
      <dgm:t>
        <a:bodyPr/>
        <a:lstStyle/>
        <a:p>
          <a:endParaRPr lang="en-US"/>
        </a:p>
      </dgm:t>
    </dgm:pt>
    <dgm:pt modelId="{5488777C-01DB-4A5C-A034-A6F691AF3159}">
      <dgm:prSet phldrT="[Text]"/>
      <dgm:spPr/>
      <dgm:t>
        <a:bodyPr/>
        <a:lstStyle/>
        <a:p>
          <a:r>
            <a:rPr lang="en-AU" b="1" dirty="0" smtClean="0"/>
            <a:t>Flow</a:t>
          </a:r>
          <a:endParaRPr lang="en-US" dirty="0"/>
        </a:p>
      </dgm:t>
    </dgm:pt>
    <dgm:pt modelId="{D639CE37-FEE4-41BD-82E5-50D5072CEB56}" type="parTrans" cxnId="{2AAE014F-95F5-4E07-853F-34450E6E45BE}">
      <dgm:prSet/>
      <dgm:spPr/>
      <dgm:t>
        <a:bodyPr/>
        <a:lstStyle/>
        <a:p>
          <a:endParaRPr lang="en-US"/>
        </a:p>
      </dgm:t>
    </dgm:pt>
    <dgm:pt modelId="{094AC20D-3381-46A5-99CA-63D81DA69C2D}" type="sibTrans" cxnId="{2AAE014F-95F5-4E07-853F-34450E6E45BE}">
      <dgm:prSet/>
      <dgm:spPr/>
      <dgm:t>
        <a:bodyPr/>
        <a:lstStyle/>
        <a:p>
          <a:endParaRPr lang="en-US"/>
        </a:p>
      </dgm:t>
    </dgm:pt>
    <dgm:pt modelId="{999690DA-63D3-41A9-91E1-CF12D36ED513}">
      <dgm:prSet phldrT="[Text]"/>
      <dgm:spPr/>
      <dgm:t>
        <a:bodyPr/>
        <a:lstStyle/>
        <a:p>
          <a:r>
            <a:rPr lang="en-AU" b="1" dirty="0" smtClean="0"/>
            <a:t>Flight</a:t>
          </a:r>
          <a:endParaRPr lang="en-US" dirty="0"/>
        </a:p>
      </dgm:t>
    </dgm:pt>
    <dgm:pt modelId="{C234159D-A196-45EF-B5E1-0CF6A353C738}" type="parTrans" cxnId="{570926E2-8B40-46E9-8D02-C4FA44767103}">
      <dgm:prSet/>
      <dgm:spPr/>
      <dgm:t>
        <a:bodyPr/>
        <a:lstStyle/>
        <a:p>
          <a:endParaRPr lang="en-US"/>
        </a:p>
      </dgm:t>
    </dgm:pt>
    <dgm:pt modelId="{42B3868B-03BC-43E7-9516-03A37F91A9D7}" type="sibTrans" cxnId="{570926E2-8B40-46E9-8D02-C4FA44767103}">
      <dgm:prSet/>
      <dgm:spPr/>
      <dgm:t>
        <a:bodyPr/>
        <a:lstStyle/>
        <a:p>
          <a:endParaRPr lang="en-US"/>
        </a:p>
      </dgm:t>
    </dgm:pt>
    <dgm:pt modelId="{501262CD-9B8D-454D-A9F9-2CE94ACD369D}" type="pres">
      <dgm:prSet presAssocID="{9F98C052-41E3-430D-9C0E-07B963876923}" presName="cycle" presStyleCnt="0">
        <dgm:presLayoutVars>
          <dgm:chMax val="1"/>
          <dgm:dir/>
          <dgm:animLvl val="ctr"/>
          <dgm:resizeHandles val="exact"/>
        </dgm:presLayoutVars>
      </dgm:prSet>
      <dgm:spPr/>
      <dgm:t>
        <a:bodyPr/>
        <a:lstStyle/>
        <a:p>
          <a:endParaRPr lang="en-US"/>
        </a:p>
      </dgm:t>
    </dgm:pt>
    <dgm:pt modelId="{A82E4A06-5FD3-4015-8476-A16CFD8C2097}" type="pres">
      <dgm:prSet presAssocID="{497A88EB-5B38-44AF-B04B-54CCE080695D}" presName="centerShape" presStyleLbl="node0" presStyleIdx="0" presStyleCnt="1" custScaleX="132987" custScaleY="138940"/>
      <dgm:spPr/>
      <dgm:t>
        <a:bodyPr/>
        <a:lstStyle/>
        <a:p>
          <a:endParaRPr lang="en-US"/>
        </a:p>
      </dgm:t>
    </dgm:pt>
    <dgm:pt modelId="{D1EF69F4-6A47-4317-B233-94D44E6E2178}" type="pres">
      <dgm:prSet presAssocID="{61A761AC-BADF-4E0C-AD2D-745771E0FF64}" presName="Name9" presStyleLbl="parChTrans1D2" presStyleIdx="0" presStyleCnt="3"/>
      <dgm:spPr/>
      <dgm:t>
        <a:bodyPr/>
        <a:lstStyle/>
        <a:p>
          <a:endParaRPr lang="en-US"/>
        </a:p>
      </dgm:t>
    </dgm:pt>
    <dgm:pt modelId="{DB705735-C560-4F2F-81B6-84C3B59F2597}" type="pres">
      <dgm:prSet presAssocID="{61A761AC-BADF-4E0C-AD2D-745771E0FF64}" presName="connTx" presStyleLbl="parChTrans1D2" presStyleIdx="0" presStyleCnt="3"/>
      <dgm:spPr/>
      <dgm:t>
        <a:bodyPr/>
        <a:lstStyle/>
        <a:p>
          <a:endParaRPr lang="en-US"/>
        </a:p>
      </dgm:t>
    </dgm:pt>
    <dgm:pt modelId="{76588AF3-C381-4EF4-88CF-00EE1437EBFA}" type="pres">
      <dgm:prSet presAssocID="{6588CB47-CE48-4880-BEFD-958A1FF652E5}" presName="node" presStyleLbl="node1" presStyleIdx="0" presStyleCnt="3">
        <dgm:presLayoutVars>
          <dgm:bulletEnabled val="1"/>
        </dgm:presLayoutVars>
      </dgm:prSet>
      <dgm:spPr/>
      <dgm:t>
        <a:bodyPr/>
        <a:lstStyle/>
        <a:p>
          <a:endParaRPr lang="en-US"/>
        </a:p>
      </dgm:t>
    </dgm:pt>
    <dgm:pt modelId="{77C01C10-F0D9-4187-891C-A31683F2BF6E}" type="pres">
      <dgm:prSet presAssocID="{D639CE37-FEE4-41BD-82E5-50D5072CEB56}" presName="Name9" presStyleLbl="parChTrans1D2" presStyleIdx="1" presStyleCnt="3"/>
      <dgm:spPr/>
      <dgm:t>
        <a:bodyPr/>
        <a:lstStyle/>
        <a:p>
          <a:endParaRPr lang="en-US"/>
        </a:p>
      </dgm:t>
    </dgm:pt>
    <dgm:pt modelId="{FCC83481-9B3A-4724-A482-53A520107632}" type="pres">
      <dgm:prSet presAssocID="{D639CE37-FEE4-41BD-82E5-50D5072CEB56}" presName="connTx" presStyleLbl="parChTrans1D2" presStyleIdx="1" presStyleCnt="3"/>
      <dgm:spPr/>
      <dgm:t>
        <a:bodyPr/>
        <a:lstStyle/>
        <a:p>
          <a:endParaRPr lang="en-US"/>
        </a:p>
      </dgm:t>
    </dgm:pt>
    <dgm:pt modelId="{1253CD17-720F-483B-A0A6-3300922E198E}" type="pres">
      <dgm:prSet presAssocID="{5488777C-01DB-4A5C-A034-A6F691AF3159}" presName="node" presStyleLbl="node1" presStyleIdx="1" presStyleCnt="3">
        <dgm:presLayoutVars>
          <dgm:bulletEnabled val="1"/>
        </dgm:presLayoutVars>
      </dgm:prSet>
      <dgm:spPr/>
      <dgm:t>
        <a:bodyPr/>
        <a:lstStyle/>
        <a:p>
          <a:endParaRPr lang="en-US"/>
        </a:p>
      </dgm:t>
    </dgm:pt>
    <dgm:pt modelId="{F079B9B0-1390-4748-A035-696DE463C012}" type="pres">
      <dgm:prSet presAssocID="{C234159D-A196-45EF-B5E1-0CF6A353C738}" presName="Name9" presStyleLbl="parChTrans1D2" presStyleIdx="2" presStyleCnt="3"/>
      <dgm:spPr/>
      <dgm:t>
        <a:bodyPr/>
        <a:lstStyle/>
        <a:p>
          <a:endParaRPr lang="en-US"/>
        </a:p>
      </dgm:t>
    </dgm:pt>
    <dgm:pt modelId="{408AC1B8-0262-4488-86AD-122413AB6705}" type="pres">
      <dgm:prSet presAssocID="{C234159D-A196-45EF-B5E1-0CF6A353C738}" presName="connTx" presStyleLbl="parChTrans1D2" presStyleIdx="2" presStyleCnt="3"/>
      <dgm:spPr/>
      <dgm:t>
        <a:bodyPr/>
        <a:lstStyle/>
        <a:p>
          <a:endParaRPr lang="en-US"/>
        </a:p>
      </dgm:t>
    </dgm:pt>
    <dgm:pt modelId="{9FBC25FC-A889-43F5-BCFE-BD21B7CE6C77}" type="pres">
      <dgm:prSet presAssocID="{999690DA-63D3-41A9-91E1-CF12D36ED513}" presName="node" presStyleLbl="node1" presStyleIdx="2" presStyleCnt="3">
        <dgm:presLayoutVars>
          <dgm:bulletEnabled val="1"/>
        </dgm:presLayoutVars>
      </dgm:prSet>
      <dgm:spPr/>
      <dgm:t>
        <a:bodyPr/>
        <a:lstStyle/>
        <a:p>
          <a:endParaRPr lang="en-US"/>
        </a:p>
      </dgm:t>
    </dgm:pt>
  </dgm:ptLst>
  <dgm:cxnLst>
    <dgm:cxn modelId="{3F6CD6EF-78FD-4856-8ABD-ECD827A9E4B4}" type="presOf" srcId="{5488777C-01DB-4A5C-A034-A6F691AF3159}" destId="{1253CD17-720F-483B-A0A6-3300922E198E}" srcOrd="0" destOrd="0" presId="urn:microsoft.com/office/officeart/2005/8/layout/radial1"/>
    <dgm:cxn modelId="{723A3CB7-3BF2-4EB3-8F34-E307F25C22FD}" type="presOf" srcId="{D639CE37-FEE4-41BD-82E5-50D5072CEB56}" destId="{FCC83481-9B3A-4724-A482-53A520107632}" srcOrd="1" destOrd="0" presId="urn:microsoft.com/office/officeart/2005/8/layout/radial1"/>
    <dgm:cxn modelId="{8A53FA9E-413A-40BB-A681-FBE23968A21B}" type="presOf" srcId="{999690DA-63D3-41A9-91E1-CF12D36ED513}" destId="{9FBC25FC-A889-43F5-BCFE-BD21B7CE6C77}" srcOrd="0" destOrd="0" presId="urn:microsoft.com/office/officeart/2005/8/layout/radial1"/>
    <dgm:cxn modelId="{4E3B1121-DA95-4D16-B7CE-37215F206A20}" srcId="{9F98C052-41E3-430D-9C0E-07B963876923}" destId="{497A88EB-5B38-44AF-B04B-54CCE080695D}" srcOrd="0" destOrd="0" parTransId="{61CB02A7-0D2E-47BB-B61B-7E1D7CC627DD}" sibTransId="{CD49BAA8-F70B-431C-B40C-1861526B5EC3}"/>
    <dgm:cxn modelId="{45E85BDE-998E-4AEA-8027-D2DCF8B89418}" type="presOf" srcId="{6588CB47-CE48-4880-BEFD-958A1FF652E5}" destId="{76588AF3-C381-4EF4-88CF-00EE1437EBFA}" srcOrd="0" destOrd="0" presId="urn:microsoft.com/office/officeart/2005/8/layout/radial1"/>
    <dgm:cxn modelId="{8BBBE55C-84A6-41FD-AE52-8CE5ADCAFFBD}" type="presOf" srcId="{497A88EB-5B38-44AF-B04B-54CCE080695D}" destId="{A82E4A06-5FD3-4015-8476-A16CFD8C2097}" srcOrd="0" destOrd="0" presId="urn:microsoft.com/office/officeart/2005/8/layout/radial1"/>
    <dgm:cxn modelId="{7731CEB1-3C3A-4A4E-9ED0-6E4717383F25}" type="presOf" srcId="{9F98C052-41E3-430D-9C0E-07B963876923}" destId="{501262CD-9B8D-454D-A9F9-2CE94ACD369D}" srcOrd="0" destOrd="0" presId="urn:microsoft.com/office/officeart/2005/8/layout/radial1"/>
    <dgm:cxn modelId="{753699F1-1938-4106-8870-4EEB827DD481}" type="presOf" srcId="{61A761AC-BADF-4E0C-AD2D-745771E0FF64}" destId="{DB705735-C560-4F2F-81B6-84C3B59F2597}" srcOrd="1" destOrd="0" presId="urn:microsoft.com/office/officeart/2005/8/layout/radial1"/>
    <dgm:cxn modelId="{E8D2953E-FCF5-4DF6-99FD-0D3AE8759ACC}" type="presOf" srcId="{61A761AC-BADF-4E0C-AD2D-745771E0FF64}" destId="{D1EF69F4-6A47-4317-B233-94D44E6E2178}" srcOrd="0" destOrd="0" presId="urn:microsoft.com/office/officeart/2005/8/layout/radial1"/>
    <dgm:cxn modelId="{40963CAB-A68C-4A53-8F19-25F2A3C345C1}" type="presOf" srcId="{C234159D-A196-45EF-B5E1-0CF6A353C738}" destId="{408AC1B8-0262-4488-86AD-122413AB6705}" srcOrd="1" destOrd="0" presId="urn:microsoft.com/office/officeart/2005/8/layout/radial1"/>
    <dgm:cxn modelId="{73337E1A-E2E2-45C0-8A59-0C80948B01F9}" type="presOf" srcId="{C234159D-A196-45EF-B5E1-0CF6A353C738}" destId="{F079B9B0-1390-4748-A035-696DE463C012}" srcOrd="0" destOrd="0" presId="urn:microsoft.com/office/officeart/2005/8/layout/radial1"/>
    <dgm:cxn modelId="{E1F03DBD-9F43-4ED2-904B-C8151B80F723}" srcId="{497A88EB-5B38-44AF-B04B-54CCE080695D}" destId="{6588CB47-CE48-4880-BEFD-958A1FF652E5}" srcOrd="0" destOrd="0" parTransId="{61A761AC-BADF-4E0C-AD2D-745771E0FF64}" sibTransId="{DDCA9435-8F86-451C-8BDF-5104C4632BF6}"/>
    <dgm:cxn modelId="{1024EAE4-8535-4C1A-AAD5-8E0D1D99787B}" type="presOf" srcId="{D639CE37-FEE4-41BD-82E5-50D5072CEB56}" destId="{77C01C10-F0D9-4187-891C-A31683F2BF6E}" srcOrd="0" destOrd="0" presId="urn:microsoft.com/office/officeart/2005/8/layout/radial1"/>
    <dgm:cxn modelId="{570926E2-8B40-46E9-8D02-C4FA44767103}" srcId="{497A88EB-5B38-44AF-B04B-54CCE080695D}" destId="{999690DA-63D3-41A9-91E1-CF12D36ED513}" srcOrd="2" destOrd="0" parTransId="{C234159D-A196-45EF-B5E1-0CF6A353C738}" sibTransId="{42B3868B-03BC-43E7-9516-03A37F91A9D7}"/>
    <dgm:cxn modelId="{2AAE014F-95F5-4E07-853F-34450E6E45BE}" srcId="{497A88EB-5B38-44AF-B04B-54CCE080695D}" destId="{5488777C-01DB-4A5C-A034-A6F691AF3159}" srcOrd="1" destOrd="0" parTransId="{D639CE37-FEE4-41BD-82E5-50D5072CEB56}" sibTransId="{094AC20D-3381-46A5-99CA-63D81DA69C2D}"/>
    <dgm:cxn modelId="{BCA3F705-4203-4916-BBB6-5A6880D2FA9A}" type="presParOf" srcId="{501262CD-9B8D-454D-A9F9-2CE94ACD369D}" destId="{A82E4A06-5FD3-4015-8476-A16CFD8C2097}" srcOrd="0" destOrd="0" presId="urn:microsoft.com/office/officeart/2005/8/layout/radial1"/>
    <dgm:cxn modelId="{F2D5C075-99D6-400A-8178-38B391768F1E}" type="presParOf" srcId="{501262CD-9B8D-454D-A9F9-2CE94ACD369D}" destId="{D1EF69F4-6A47-4317-B233-94D44E6E2178}" srcOrd="1" destOrd="0" presId="urn:microsoft.com/office/officeart/2005/8/layout/radial1"/>
    <dgm:cxn modelId="{00793641-553A-4AF0-9B34-B57100B01AC7}" type="presParOf" srcId="{D1EF69F4-6A47-4317-B233-94D44E6E2178}" destId="{DB705735-C560-4F2F-81B6-84C3B59F2597}" srcOrd="0" destOrd="0" presId="urn:microsoft.com/office/officeart/2005/8/layout/radial1"/>
    <dgm:cxn modelId="{D3A57285-7A12-40F3-9DD0-124065C84ED2}" type="presParOf" srcId="{501262CD-9B8D-454D-A9F9-2CE94ACD369D}" destId="{76588AF3-C381-4EF4-88CF-00EE1437EBFA}" srcOrd="2" destOrd="0" presId="urn:microsoft.com/office/officeart/2005/8/layout/radial1"/>
    <dgm:cxn modelId="{630FAA9D-E75F-482A-BCB9-2502AE1E797C}" type="presParOf" srcId="{501262CD-9B8D-454D-A9F9-2CE94ACD369D}" destId="{77C01C10-F0D9-4187-891C-A31683F2BF6E}" srcOrd="3" destOrd="0" presId="urn:microsoft.com/office/officeart/2005/8/layout/radial1"/>
    <dgm:cxn modelId="{18A517F6-87FD-48FA-BD9B-D3384E45C2B8}" type="presParOf" srcId="{77C01C10-F0D9-4187-891C-A31683F2BF6E}" destId="{FCC83481-9B3A-4724-A482-53A520107632}" srcOrd="0" destOrd="0" presId="urn:microsoft.com/office/officeart/2005/8/layout/radial1"/>
    <dgm:cxn modelId="{2433432E-0613-4152-8B7D-20689211DD5C}" type="presParOf" srcId="{501262CD-9B8D-454D-A9F9-2CE94ACD369D}" destId="{1253CD17-720F-483B-A0A6-3300922E198E}" srcOrd="4" destOrd="0" presId="urn:microsoft.com/office/officeart/2005/8/layout/radial1"/>
    <dgm:cxn modelId="{3A37AE63-D3F9-4FBF-AE2A-60FE8F65176B}" type="presParOf" srcId="{501262CD-9B8D-454D-A9F9-2CE94ACD369D}" destId="{F079B9B0-1390-4748-A035-696DE463C012}" srcOrd="5" destOrd="0" presId="urn:microsoft.com/office/officeart/2005/8/layout/radial1"/>
    <dgm:cxn modelId="{3737D0AB-6882-43CB-92A0-39C872125E8A}" type="presParOf" srcId="{F079B9B0-1390-4748-A035-696DE463C012}" destId="{408AC1B8-0262-4488-86AD-122413AB6705}" srcOrd="0" destOrd="0" presId="urn:microsoft.com/office/officeart/2005/8/layout/radial1"/>
    <dgm:cxn modelId="{706C1B8F-0B8A-4E1C-AEDE-23E7DC9AEAFC}" type="presParOf" srcId="{501262CD-9B8D-454D-A9F9-2CE94ACD369D}" destId="{9FBC25FC-A889-43F5-BCFE-BD21B7CE6C77}" srcOrd="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A659EE2-C45C-451E-92B6-2319CFB7A0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8582C3-4AE9-4A1C-8342-26F29AF64BC4}" type="datetimeFigureOut">
              <a:rPr lang="en-US" smtClean="0"/>
              <a:pPr/>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3E900-B074-436A-8A20-F2BA823787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C37E92B-EAFF-4784-95A0-45B95DB7F7DB}" type="slidenum">
              <a:rPr lang="en-US"/>
              <a:pPr/>
              <a:t>36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A9EC1D4-C968-4B13-92F2-BBE44415139A}" type="slidenum">
              <a:rPr lang="en-US"/>
              <a:pPr/>
              <a:t>37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906F74-D870-4051-BE79-B011BF87368A}" type="slidenum">
              <a:rPr lang="en-US"/>
              <a:pPr/>
              <a:t>38</a:t>
            </a:fld>
            <a:endParaRPr lang="en-US"/>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DC09669-7015-4882-BA95-21A2D4E7C55D}" type="slidenum">
              <a:rPr lang="en-US"/>
              <a:pPr/>
              <a:t>40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4D85183-2BD4-4D8A-831F-A6566505B8DF}" type="slidenum">
              <a:rPr lang="en-US"/>
              <a:pPr/>
              <a:t>41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5538E8B-AF18-491F-BE6B-ADC4F7B30301}" type="slidenum">
              <a:rPr lang="en-US"/>
              <a:pPr/>
              <a:t>42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3CAC044-44AF-4DE3-8D1F-229AD2AACD45}" type="slidenum">
              <a:rPr lang="en-US"/>
              <a:pPr/>
              <a:t>43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311E06D-AF78-40D2-A610-0754FD29057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4E10776-B7B3-4AB6-B8E4-2C2FBA7437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C5DE477-59C0-4048-9AEA-200D1FA055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en-US"/>
              <a:t>www.eqindia.com</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BF6C7A0-5B32-49E9-A34D-F09022462102}"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r>
              <a:rPr lang="en-US"/>
              <a:t>www.eqindia.com</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7DA0F199-CAAC-4C54-9DB9-B0EDAC818102}"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6663B16-F313-467D-84F3-A8DD087165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56B2D7-4B38-4519-ADED-CCC20DFF14B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04F6C93-6E6B-4080-80FE-7D21985311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3A96AF1-B96F-4D13-A698-C9DA1DD9FF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9311066-0D96-4F1D-AF37-A695522DAD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CDFA397-CB17-4668-80B3-4BE0D5493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29D205A-1592-447F-AFDD-85D15833AB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92E1FF2-8264-448A-A7CD-240B80A4B1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69ADD47-6906-4F59-92C8-015CF33AB0C8}"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388" r:id="rId1"/>
    <p:sldLayoutId id="2147484380" r:id="rId2"/>
    <p:sldLayoutId id="2147484389" r:id="rId3"/>
    <p:sldLayoutId id="2147484381" r:id="rId4"/>
    <p:sldLayoutId id="2147484382" r:id="rId5"/>
    <p:sldLayoutId id="2147484383" r:id="rId6"/>
    <p:sldLayoutId id="2147484384" r:id="rId7"/>
    <p:sldLayoutId id="2147484385" r:id="rId8"/>
    <p:sldLayoutId id="2147484390" r:id="rId9"/>
    <p:sldLayoutId id="2147484386" r:id="rId10"/>
    <p:sldLayoutId id="2147484387" r:id="rId11"/>
    <p:sldLayoutId id="2147484391" r:id="rId12"/>
    <p:sldLayoutId id="2147484392"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371600"/>
            <a:ext cx="3048000" cy="1582621"/>
          </a:xfrm>
        </p:spPr>
        <p:txBody>
          <a:bodyPr/>
          <a:lstStyle/>
          <a:p>
            <a:pPr algn="ctr" eaLnBrk="1" hangingPunct="1"/>
            <a:r>
              <a:rPr lang="en-US" sz="4000" b="1" dirty="0" smtClean="0"/>
              <a:t>LEADERSHIP Skills  </a:t>
            </a:r>
          </a:p>
        </p:txBody>
      </p:sp>
      <p:sp>
        <p:nvSpPr>
          <p:cNvPr id="6" name="Text Placeholder 5"/>
          <p:cNvSpPr>
            <a:spLocks noGrp="1"/>
          </p:cNvSpPr>
          <p:nvPr>
            <p:ph type="body" sz="half" idx="2"/>
          </p:nvPr>
        </p:nvSpPr>
        <p:spPr>
          <a:xfrm>
            <a:off x="0" y="4678680"/>
            <a:ext cx="8458200" cy="2179320"/>
          </a:xfrm>
        </p:spPr>
        <p:txBody>
          <a:bodyPr/>
          <a:lstStyle/>
          <a:p>
            <a:r>
              <a:rPr lang="en-US" sz="2400" b="1" dirty="0" smtClean="0"/>
              <a:t>Dr </a:t>
            </a:r>
            <a:r>
              <a:rPr lang="en-US" sz="2400" b="1" dirty="0" err="1" smtClean="0"/>
              <a:t>Parul</a:t>
            </a:r>
            <a:r>
              <a:rPr lang="en-US" sz="2400" b="1" dirty="0" smtClean="0"/>
              <a:t> </a:t>
            </a:r>
            <a:r>
              <a:rPr lang="en-US" sz="2400" b="1" dirty="0" err="1" smtClean="0"/>
              <a:t>Rishi</a:t>
            </a:r>
            <a:endParaRPr lang="en-US" sz="2400" b="1" dirty="0" smtClean="0"/>
          </a:p>
          <a:p>
            <a:r>
              <a:rPr lang="en-US" sz="2000" b="1" dirty="0" smtClean="0"/>
              <a:t>Faculty of Human Resource Management,</a:t>
            </a:r>
          </a:p>
          <a:p>
            <a:r>
              <a:rPr lang="en-US" sz="2000" b="1" dirty="0" smtClean="0"/>
              <a:t>Indian Institute of Forest Management, Bhopal</a:t>
            </a:r>
          </a:p>
          <a:p>
            <a:r>
              <a:rPr lang="en-US" sz="2000" b="1" dirty="0" smtClean="0"/>
              <a:t>Adjunct Professor, University of Zululand, South Africa</a:t>
            </a:r>
          </a:p>
          <a:p>
            <a:r>
              <a:rPr lang="en-US" sz="1800" dirty="0" smtClean="0"/>
              <a:t>drparulrishi@gmail.com</a:t>
            </a:r>
            <a:endParaRPr lang="en-US" sz="1800" dirty="0"/>
          </a:p>
        </p:txBody>
      </p:sp>
      <p:pic>
        <p:nvPicPr>
          <p:cNvPr id="7" name="Picture 2" descr="https://encrypted-tbn2.gstatic.com/images?q=tbn:ANd9GcTgnZ4H4Pf18xicwAwHSKqj32WGo0Kezhnx7nPNskhZljWJCvS9"/>
          <p:cNvPicPr>
            <a:picLocks noGrp="1" noChangeAspect="1" noChangeArrowheads="1"/>
          </p:cNvPicPr>
          <p:nvPr>
            <p:ph type="pic" idx="1"/>
          </p:nvPr>
        </p:nvPicPr>
        <p:blipFill>
          <a:blip r:embed="rId2" cstate="print"/>
          <a:srcRect l="5199" r="5199"/>
          <a:stretch>
            <a:fillRect/>
          </a:stretch>
        </p:blipFill>
        <p:spPr bwMode="auto">
          <a:xfrm rot="420000">
            <a:off x="3727581" y="495325"/>
            <a:ext cx="4617720" cy="39319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the Subordinates….Exercise</a:t>
            </a:r>
            <a:endParaRPr lang="en-US" dirty="0"/>
          </a:p>
        </p:txBody>
      </p:sp>
      <p:sp>
        <p:nvSpPr>
          <p:cNvPr id="3" name="Content Placeholder 2"/>
          <p:cNvSpPr>
            <a:spLocks noGrp="1"/>
          </p:cNvSpPr>
          <p:nvPr>
            <p:ph idx="1"/>
          </p:nvPr>
        </p:nvSpPr>
        <p:spPr/>
        <p:txBody>
          <a:bodyPr/>
          <a:lstStyle/>
          <a:p>
            <a:r>
              <a:rPr lang="en-US" dirty="0" smtClean="0"/>
              <a:t>What are your major  challenges while dealing with people?</a:t>
            </a:r>
          </a:p>
          <a:p>
            <a:endParaRPr lang="en-US" dirty="0" smtClean="0"/>
          </a:p>
          <a:p>
            <a:r>
              <a:rPr lang="en-US" dirty="0" smtClean="0"/>
              <a:t>What if they don’t prepare the case notes in time?</a:t>
            </a:r>
          </a:p>
          <a:p>
            <a:r>
              <a:rPr lang="en-US" dirty="0" smtClean="0"/>
              <a:t>What if they take leave on crucial dates?</a:t>
            </a:r>
          </a:p>
          <a:p>
            <a:r>
              <a:rPr lang="en-US" dirty="0" smtClean="0"/>
              <a:t>What if they do not keep the records properly?</a:t>
            </a:r>
          </a:p>
          <a:p>
            <a:r>
              <a:rPr lang="en-US" dirty="0" smtClean="0"/>
              <a:t>?</a:t>
            </a:r>
          </a:p>
          <a:p>
            <a:r>
              <a:rPr lang="en-US" dirty="0" smtClean="0"/>
              <a:t>?</a:t>
            </a:r>
          </a:p>
          <a:p>
            <a:endParaRPr lang="en-US" dirty="0" smtClean="0"/>
          </a:p>
          <a:p>
            <a:r>
              <a:rPr lang="en-US" dirty="0" smtClean="0"/>
              <a:t>How do you  address those  challenges?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1143000"/>
          </a:xfrm>
        </p:spPr>
        <p:txBody>
          <a:bodyPr/>
          <a:lstStyle/>
          <a:p>
            <a:r>
              <a:rPr lang="en-US" dirty="0" smtClean="0"/>
              <a:t/>
            </a:r>
            <a:br>
              <a:rPr lang="en-US" dirty="0" smtClean="0"/>
            </a:br>
            <a:r>
              <a:rPr lang="en-US" dirty="0" smtClean="0"/>
              <a:t/>
            </a:r>
            <a:br>
              <a:rPr lang="en-US" dirty="0" smtClean="0"/>
            </a:br>
            <a:r>
              <a:rPr lang="en-US" dirty="0" smtClean="0"/>
              <a:t>Carrot  or  Stick???</a:t>
            </a:r>
            <a:br>
              <a:rPr lang="en-US" dirty="0" smtClean="0"/>
            </a:br>
            <a:endParaRPr lang="en-US" dirty="0"/>
          </a:p>
        </p:txBody>
      </p:sp>
      <p:sp>
        <p:nvSpPr>
          <p:cNvPr id="3" name="Content Placeholder 2"/>
          <p:cNvSpPr>
            <a:spLocks noGrp="1"/>
          </p:cNvSpPr>
          <p:nvPr>
            <p:ph idx="1"/>
          </p:nvPr>
        </p:nvSpPr>
        <p:spPr/>
        <p:txBody>
          <a:bodyPr/>
          <a:lstStyle/>
          <a:p>
            <a:r>
              <a:rPr lang="en-US" dirty="0" smtClean="0"/>
              <a:t>Or something else???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solidFill>
                  <a:srgbClr val="00B050"/>
                </a:solidFill>
              </a:rPr>
              <a:t>Leadership</a:t>
            </a:r>
            <a:endParaRPr lang="en-US" b="1" dirty="0">
              <a:solidFill>
                <a:srgbClr val="00B050"/>
              </a:solidFill>
            </a:endParaRPr>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solidFill>
                  <a:srgbClr val="00B050"/>
                </a:solidFill>
              </a:rPr>
              <a:t>Leadership Process</a:t>
            </a:r>
            <a:endParaRPr lang="en-US" b="1" dirty="0">
              <a:solidFill>
                <a:srgbClr val="00B050"/>
              </a:solidFill>
            </a:endParaRPr>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228601"/>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Leadership as a Property</a:t>
            </a:r>
            <a:endParaRPr lang="en-US" b="1" dirty="0">
              <a:solidFill>
                <a:srgbClr val="00B050"/>
              </a:solidFill>
            </a:endParaRPr>
          </a:p>
        </p:txBody>
      </p:sp>
      <p:sp>
        <p:nvSpPr>
          <p:cNvPr id="3" name="Content Placeholder 2"/>
          <p:cNvSpPr>
            <a:spLocks noGrp="1"/>
          </p:cNvSpPr>
          <p:nvPr>
            <p:ph idx="1"/>
          </p:nvPr>
        </p:nvSpPr>
        <p:spPr/>
        <p:txBody>
          <a:bodyPr/>
          <a:lstStyle/>
          <a:p>
            <a:pPr marL="514350" indent="-514350">
              <a:buFont typeface="Calibri" pitchFamily="34" charset="0"/>
              <a:buAutoNum type="arabicPeriod"/>
            </a:pPr>
            <a:r>
              <a:rPr lang="en-US" sz="2400" b="1" dirty="0" smtClean="0">
                <a:solidFill>
                  <a:srgbClr val="C00000"/>
                </a:solidFill>
              </a:rPr>
              <a:t>Broader Perspective </a:t>
            </a:r>
          </a:p>
          <a:p>
            <a:pPr marL="514350" indent="-514350">
              <a:buFont typeface="Calibri" pitchFamily="34" charset="0"/>
              <a:buAutoNum type="arabicPeriod"/>
            </a:pPr>
            <a:r>
              <a:rPr lang="en-US" sz="2400" b="1" dirty="0" smtClean="0">
                <a:solidFill>
                  <a:srgbClr val="C00000"/>
                </a:solidFill>
              </a:rPr>
              <a:t>Clarity and Focus</a:t>
            </a:r>
          </a:p>
          <a:p>
            <a:pPr marL="514350" indent="-514350">
              <a:buFont typeface="Calibri" pitchFamily="34" charset="0"/>
              <a:buAutoNum type="arabicPeriod"/>
            </a:pPr>
            <a:r>
              <a:rPr lang="en-US" sz="2400" b="1" dirty="0" smtClean="0">
                <a:solidFill>
                  <a:srgbClr val="C00000"/>
                </a:solidFill>
              </a:rPr>
              <a:t>Social Sensitivity</a:t>
            </a:r>
          </a:p>
          <a:p>
            <a:pPr marL="514350" indent="-514350">
              <a:buFont typeface="Calibri" pitchFamily="34" charset="0"/>
              <a:buAutoNum type="arabicPeriod"/>
            </a:pPr>
            <a:r>
              <a:rPr lang="en-US" sz="2400" b="1" dirty="0" smtClean="0">
                <a:solidFill>
                  <a:srgbClr val="C00000"/>
                </a:solidFill>
              </a:rPr>
              <a:t>Long-Term Orientation</a:t>
            </a:r>
          </a:p>
          <a:p>
            <a:pPr marL="514350" indent="-514350">
              <a:buFont typeface="Calibri" pitchFamily="34" charset="0"/>
              <a:buAutoNum type="arabicPeriod"/>
            </a:pPr>
            <a:r>
              <a:rPr lang="en-US" sz="2400" b="1" dirty="0" smtClean="0">
                <a:solidFill>
                  <a:srgbClr val="C00000"/>
                </a:solidFill>
              </a:rPr>
              <a:t>Ability to Influence</a:t>
            </a:r>
          </a:p>
          <a:p>
            <a:pPr marL="514350" indent="-514350">
              <a:buFont typeface="Calibri" pitchFamily="34" charset="0"/>
              <a:buAutoNum type="arabicPeriod"/>
            </a:pPr>
            <a:r>
              <a:rPr lang="en-US" sz="2400" b="1" dirty="0" smtClean="0">
                <a:solidFill>
                  <a:srgbClr val="C00000"/>
                </a:solidFill>
              </a:rPr>
              <a:t>Initiative</a:t>
            </a:r>
          </a:p>
          <a:p>
            <a:pPr marL="514350" indent="-514350">
              <a:buFont typeface="Calibri" pitchFamily="34" charset="0"/>
              <a:buAutoNum type="arabicPeriod"/>
            </a:pPr>
            <a:r>
              <a:rPr lang="en-US" sz="2400" b="1" dirty="0" smtClean="0">
                <a:solidFill>
                  <a:srgbClr val="C00000"/>
                </a:solidFill>
              </a:rPr>
              <a:t>Ability to withstand pressure</a:t>
            </a:r>
          </a:p>
          <a:p>
            <a:pPr marL="514350" indent="-514350">
              <a:buFont typeface="Calibri" pitchFamily="34" charset="0"/>
              <a:buAutoNum type="arabicPeriod"/>
            </a:pPr>
            <a:r>
              <a:rPr lang="en-US" sz="2400" b="1" dirty="0" smtClean="0">
                <a:solidFill>
                  <a:srgbClr val="C00000"/>
                </a:solidFill>
              </a:rPr>
              <a:t>Ability to take criticism</a:t>
            </a:r>
          </a:p>
          <a:p>
            <a:pPr marL="514350" indent="-514350">
              <a:buFont typeface="Calibri" pitchFamily="34" charset="0"/>
              <a:buAutoNum type="arabicPeriod"/>
            </a:pPr>
            <a:r>
              <a:rPr lang="en-US" sz="2400" b="1" dirty="0" smtClean="0">
                <a:solidFill>
                  <a:srgbClr val="C00000"/>
                </a:solidFill>
              </a:rPr>
              <a:t>Adaptability</a:t>
            </a:r>
          </a:p>
          <a:p>
            <a:pPr marL="514350" indent="-514350">
              <a:buFont typeface="Calibri" pitchFamily="34" charset="0"/>
              <a:buAutoNum type="arabicPeriod"/>
            </a:pPr>
            <a:r>
              <a:rPr lang="en-US" sz="2400" b="1" dirty="0" smtClean="0">
                <a:solidFill>
                  <a:srgbClr val="C00000"/>
                </a:solidFill>
              </a:rPr>
              <a:t>Decisiveness</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14400" y="3352800"/>
            <a:ext cx="7315200" cy="2031325"/>
          </a:xfrm>
          <a:prstGeom prst="rect">
            <a:avLst/>
          </a:prstGeom>
          <a:noFill/>
          <a:ln w="9525">
            <a:noFill/>
            <a:miter lim="800000"/>
            <a:headEnd/>
            <a:tailEnd/>
          </a:ln>
        </p:spPr>
        <p:txBody>
          <a:bodyPr>
            <a:spAutoFit/>
          </a:bodyPr>
          <a:lstStyle/>
          <a:p>
            <a:r>
              <a:rPr lang="en-US" dirty="0"/>
              <a:t>A crow was sitting on a tree, doing nothing all day. A small rabbit saw the crow, and asked him, “Can I also sit like you and do nothing all day long?”</a:t>
            </a:r>
          </a:p>
          <a:p>
            <a:r>
              <a:rPr lang="en-US" dirty="0"/>
              <a:t>The crow answered: ” Sure, why not.”</a:t>
            </a:r>
          </a:p>
          <a:p>
            <a:r>
              <a:rPr lang="en-US" dirty="0"/>
              <a:t>So, the rabbit sat on the ground below the crow, and rested. All of a sudden, a fox appeared, jumped on the rabbit and ate it</a:t>
            </a:r>
            <a:r>
              <a:rPr lang="en-US" dirty="0" smtClean="0"/>
              <a:t>.</a:t>
            </a:r>
          </a:p>
          <a:p>
            <a:endParaRPr lang="en-US" dirty="0" smtClean="0"/>
          </a:p>
        </p:txBody>
      </p:sp>
      <p:sp>
        <p:nvSpPr>
          <p:cNvPr id="7171" name="Title 4"/>
          <p:cNvSpPr>
            <a:spLocks noGrp="1"/>
          </p:cNvSpPr>
          <p:nvPr>
            <p:ph type="title" idx="4294967295"/>
          </p:nvPr>
        </p:nvSpPr>
        <p:spPr>
          <a:xfrm>
            <a:off x="838200" y="0"/>
            <a:ext cx="8305800" cy="1143000"/>
          </a:xfrm>
        </p:spPr>
        <p:txBody>
          <a:bodyPr/>
          <a:lstStyle/>
          <a:p>
            <a:r>
              <a:rPr lang="en-US" dirty="0" smtClean="0"/>
              <a:t>The Crow, Rabbit and the Fox</a:t>
            </a:r>
          </a:p>
        </p:txBody>
      </p:sp>
      <p:pic>
        <p:nvPicPr>
          <p:cNvPr id="7172" name="Picture 2"/>
          <p:cNvPicPr>
            <a:picLocks noChangeAspect="1" noChangeArrowheads="1"/>
          </p:cNvPicPr>
          <p:nvPr/>
        </p:nvPicPr>
        <p:blipFill>
          <a:blip r:embed="rId2" cstate="print"/>
          <a:srcRect/>
          <a:stretch>
            <a:fillRect/>
          </a:stretch>
        </p:blipFill>
        <p:spPr bwMode="auto">
          <a:xfrm>
            <a:off x="1752600" y="1371600"/>
            <a:ext cx="2133600" cy="1447800"/>
          </a:xfrm>
          <a:prstGeom prst="rect">
            <a:avLst/>
          </a:prstGeom>
          <a:noFill/>
          <a:ln w="9525">
            <a:noFill/>
            <a:miter lim="800000"/>
            <a:headEnd/>
            <a:tailEnd/>
          </a:ln>
        </p:spPr>
      </p:pic>
      <p:pic>
        <p:nvPicPr>
          <p:cNvPr id="7173" name="Picture 3"/>
          <p:cNvPicPr>
            <a:picLocks noChangeAspect="1" noChangeArrowheads="1"/>
          </p:cNvPicPr>
          <p:nvPr/>
        </p:nvPicPr>
        <p:blipFill>
          <a:blip r:embed="rId3" cstate="print"/>
          <a:srcRect/>
          <a:stretch>
            <a:fillRect/>
          </a:stretch>
        </p:blipFill>
        <p:spPr bwMode="auto">
          <a:xfrm>
            <a:off x="4191000" y="1447800"/>
            <a:ext cx="1257300" cy="1390650"/>
          </a:xfrm>
          <a:prstGeom prst="rect">
            <a:avLst/>
          </a:prstGeom>
          <a:noFill/>
          <a:ln w="9525">
            <a:noFill/>
            <a:miter lim="800000"/>
            <a:headEnd/>
            <a:tailEnd/>
          </a:ln>
        </p:spPr>
      </p:pic>
      <p:pic>
        <p:nvPicPr>
          <p:cNvPr id="7174" name="Picture 4"/>
          <p:cNvPicPr>
            <a:picLocks noChangeAspect="1" noChangeArrowheads="1"/>
          </p:cNvPicPr>
          <p:nvPr/>
        </p:nvPicPr>
        <p:blipFill>
          <a:blip r:embed="rId4" cstate="print"/>
          <a:srcRect/>
          <a:stretch>
            <a:fillRect/>
          </a:stretch>
        </p:blipFill>
        <p:spPr bwMode="auto">
          <a:xfrm>
            <a:off x="6324600" y="1524000"/>
            <a:ext cx="21336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Management Lesson</a:t>
            </a:r>
            <a:r>
              <a:rPr lang="en-US" dirty="0" smtClean="0"/>
              <a:t>: </a:t>
            </a:r>
            <a:endParaRPr lang="en-US" dirty="0"/>
          </a:p>
        </p:txBody>
      </p:sp>
      <p:sp>
        <p:nvSpPr>
          <p:cNvPr id="6" name="Content Placeholder 5"/>
          <p:cNvSpPr>
            <a:spLocks noGrp="1"/>
          </p:cNvSpPr>
          <p:nvPr>
            <p:ph idx="1"/>
          </p:nvPr>
        </p:nvSpPr>
        <p:spPr/>
        <p:txBody>
          <a:bodyPr/>
          <a:lstStyle/>
          <a:p>
            <a:r>
              <a:rPr lang="en-US" sz="3600" dirty="0" smtClean="0"/>
              <a:t>To be sitting and doing nothing, you must be sitting very, very high up. </a:t>
            </a:r>
          </a:p>
          <a:p>
            <a:endParaRPr lang="en-US" sz="3600" dirty="0" smtClean="0"/>
          </a:p>
          <a:p>
            <a:r>
              <a:rPr lang="en-US" sz="3600" b="1" dirty="0" smtClean="0">
                <a:solidFill>
                  <a:srgbClr val="C00000"/>
                </a:solidFill>
              </a:rPr>
              <a:t>IS IT TRUE THAT ALWAYS THE ONE WHI IS SITTING AT THE TOP IS A GOOD LEADER?</a:t>
            </a:r>
          </a:p>
          <a:p>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What you do when you are sitting high which others can’t do?</a:t>
            </a:r>
            <a:endParaRPr lang="en-US" sz="4000" dirty="0"/>
          </a:p>
        </p:txBody>
      </p:sp>
      <p:sp>
        <p:nvSpPr>
          <p:cNvPr id="4" name="Content Placeholder 3"/>
          <p:cNvSpPr>
            <a:spLocks noGrp="1"/>
          </p:cNvSpPr>
          <p:nvPr>
            <p:ph idx="1"/>
          </p:nvPr>
        </p:nvSpPr>
        <p:spPr/>
        <p:txBody>
          <a:bodyPr/>
          <a:lstStyle/>
          <a:p>
            <a:r>
              <a:rPr lang="en-US" dirty="0" smtClean="0"/>
              <a:t>You have a Big Picture of organization</a:t>
            </a:r>
          </a:p>
          <a:p>
            <a:r>
              <a:rPr lang="en-US" dirty="0" smtClean="0"/>
              <a:t>You are able to assess risks, save  your employees</a:t>
            </a:r>
          </a:p>
          <a:p>
            <a:r>
              <a:rPr lang="en-US" dirty="0" smtClean="0"/>
              <a:t>You communicate well with your employees</a:t>
            </a:r>
          </a:p>
          <a:p>
            <a:r>
              <a:rPr lang="en-US" dirty="0" smtClean="0"/>
              <a:t>You treat everyone as per their potential, not always equally.</a:t>
            </a:r>
          </a:p>
          <a:p>
            <a:r>
              <a:rPr lang="en-US" dirty="0" smtClean="0"/>
              <a:t>You take right decisions based on that </a:t>
            </a:r>
            <a:r>
              <a:rPr lang="en-US" dirty="0" err="1" smtClean="0"/>
              <a:t>judgement</a:t>
            </a: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305800" cy="1143000"/>
          </a:xfrm>
        </p:spPr>
        <p:txBody>
          <a:bodyPr>
            <a:noAutofit/>
          </a:bodyPr>
          <a:lstStyle/>
          <a:p>
            <a:r>
              <a:rPr lang="en-US" sz="7200" dirty="0" smtClean="0">
                <a:solidFill>
                  <a:srgbClr val="C00000"/>
                </a:solidFill>
              </a:rPr>
              <a:t>LEADER vs. MANAGER</a:t>
            </a:r>
            <a:br>
              <a:rPr lang="en-US" sz="7200" dirty="0" smtClean="0">
                <a:solidFill>
                  <a:srgbClr val="C00000"/>
                </a:solidFill>
              </a:rPr>
            </a:br>
            <a:endParaRPr lang="en-US" sz="72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Know who we are?</a:t>
            </a:r>
            <a:endParaRPr lang="en-US" dirty="0"/>
          </a:p>
        </p:txBody>
      </p:sp>
      <p:sp>
        <p:nvSpPr>
          <p:cNvPr id="3" name="Content Placeholder 2"/>
          <p:cNvSpPr>
            <a:spLocks noGrp="1"/>
          </p:cNvSpPr>
          <p:nvPr>
            <p:ph idx="1"/>
          </p:nvPr>
        </p:nvSpPr>
        <p:spPr/>
        <p:txBody>
          <a:bodyPr/>
          <a:lstStyle/>
          <a:p>
            <a:r>
              <a:rPr lang="en-US" sz="3600" dirty="0" smtClean="0"/>
              <a:t>Type A or Type B</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Leader vs. Manager</a:t>
            </a:r>
            <a:endParaRPr lang="en-US" dirty="0"/>
          </a:p>
        </p:txBody>
      </p:sp>
      <p:sp>
        <p:nvSpPr>
          <p:cNvPr id="3" name="Content Placeholder 2"/>
          <p:cNvSpPr>
            <a:spLocks noGrp="1"/>
          </p:cNvSpPr>
          <p:nvPr>
            <p:ph sz="half" idx="1"/>
          </p:nvPr>
        </p:nvSpPr>
        <p:spPr>
          <a:xfrm>
            <a:off x="381000" y="1371600"/>
            <a:ext cx="4495800" cy="4434840"/>
          </a:xfrm>
        </p:spPr>
        <p:txBody>
          <a:bodyPr/>
          <a:lstStyle/>
          <a:p>
            <a:r>
              <a:rPr lang="en-US" b="1" dirty="0" smtClean="0">
                <a:solidFill>
                  <a:srgbClr val="C00000"/>
                </a:solidFill>
              </a:rPr>
              <a:t>Managers- Subordinates</a:t>
            </a:r>
          </a:p>
          <a:p>
            <a:r>
              <a:rPr lang="en-US" dirty="0" smtClean="0"/>
              <a:t>Manage Task</a:t>
            </a:r>
          </a:p>
          <a:p>
            <a:r>
              <a:rPr lang="en-US" dirty="0" smtClean="0"/>
              <a:t>Short Term</a:t>
            </a:r>
          </a:p>
          <a:p>
            <a:r>
              <a:rPr lang="en-US" dirty="0" smtClean="0"/>
              <a:t>Work on objectives</a:t>
            </a:r>
          </a:p>
          <a:p>
            <a:r>
              <a:rPr lang="en-US" dirty="0" smtClean="0"/>
              <a:t>Formal Authority</a:t>
            </a:r>
          </a:p>
          <a:p>
            <a:r>
              <a:rPr lang="en-US" dirty="0" smtClean="0"/>
              <a:t>Head</a:t>
            </a:r>
          </a:p>
          <a:p>
            <a:r>
              <a:rPr lang="en-US" dirty="0" smtClean="0"/>
              <a:t>Control</a:t>
            </a:r>
          </a:p>
          <a:p>
            <a:r>
              <a:rPr lang="en-US" dirty="0" smtClean="0"/>
              <a:t>Reactive</a:t>
            </a:r>
          </a:p>
          <a:p>
            <a:r>
              <a:rPr lang="en-US" dirty="0" smtClean="0"/>
              <a:t>Plans details</a:t>
            </a:r>
          </a:p>
          <a:p>
            <a:r>
              <a:rPr lang="en-US" dirty="0" smtClean="0"/>
              <a:t>Gives Blame</a:t>
            </a:r>
            <a:endParaRPr lang="en-US" dirty="0"/>
          </a:p>
        </p:txBody>
      </p:sp>
      <p:sp>
        <p:nvSpPr>
          <p:cNvPr id="4" name="Content Placeholder 3"/>
          <p:cNvSpPr>
            <a:spLocks noGrp="1"/>
          </p:cNvSpPr>
          <p:nvPr>
            <p:ph sz="half" idx="2"/>
          </p:nvPr>
        </p:nvSpPr>
        <p:spPr>
          <a:xfrm>
            <a:off x="5029200" y="1371600"/>
            <a:ext cx="3657600" cy="4434840"/>
          </a:xfrm>
        </p:spPr>
        <p:txBody>
          <a:bodyPr/>
          <a:lstStyle/>
          <a:p>
            <a:r>
              <a:rPr lang="en-US" b="1" dirty="0" smtClean="0">
                <a:solidFill>
                  <a:srgbClr val="C00000"/>
                </a:solidFill>
              </a:rPr>
              <a:t>Leaders– Followers</a:t>
            </a:r>
          </a:p>
          <a:p>
            <a:r>
              <a:rPr lang="en-US" dirty="0" smtClean="0"/>
              <a:t>Lead People</a:t>
            </a:r>
          </a:p>
          <a:p>
            <a:r>
              <a:rPr lang="en-US" dirty="0" smtClean="0"/>
              <a:t>Long Term</a:t>
            </a:r>
          </a:p>
          <a:p>
            <a:r>
              <a:rPr lang="en-US" dirty="0" smtClean="0"/>
              <a:t>Work on Vision</a:t>
            </a:r>
          </a:p>
          <a:p>
            <a:r>
              <a:rPr lang="en-US" dirty="0" smtClean="0"/>
              <a:t>Personal Charisma</a:t>
            </a:r>
          </a:p>
          <a:p>
            <a:r>
              <a:rPr lang="en-US" dirty="0" smtClean="0"/>
              <a:t>Heart</a:t>
            </a:r>
          </a:p>
          <a:p>
            <a:r>
              <a:rPr lang="en-US" dirty="0" smtClean="0"/>
              <a:t>Passion</a:t>
            </a:r>
          </a:p>
          <a:p>
            <a:r>
              <a:rPr lang="en-US" dirty="0" smtClean="0"/>
              <a:t>Proactive</a:t>
            </a:r>
          </a:p>
          <a:p>
            <a:r>
              <a:rPr lang="en-US" dirty="0" smtClean="0"/>
              <a:t>Sets Direction</a:t>
            </a:r>
          </a:p>
          <a:p>
            <a:r>
              <a:rPr lang="en-US" dirty="0" smtClean="0"/>
              <a:t>Takes Blame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397000"/>
          <a:ext cx="89916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609600"/>
            <a:ext cx="8915400" cy="1143000"/>
          </a:xfrm>
        </p:spPr>
        <p:txBody>
          <a:bodyPr>
            <a:normAutofit fontScale="90000"/>
          </a:bodyPr>
          <a:lstStyle/>
          <a:p>
            <a:r>
              <a:rPr lang="en-US" sz="5400" dirty="0" smtClean="0">
                <a:solidFill>
                  <a:schemeClr val="tx1"/>
                </a:solidFill>
              </a:rPr>
              <a:t/>
            </a:r>
            <a:br>
              <a:rPr lang="en-US" sz="5400" dirty="0" smtClean="0">
                <a:solidFill>
                  <a:schemeClr val="tx1"/>
                </a:solidFill>
              </a:rPr>
            </a:br>
            <a:r>
              <a:rPr lang="en-US" sz="5400" dirty="0" smtClean="0">
                <a:solidFill>
                  <a:schemeClr val="tx1"/>
                </a:solidFill>
              </a:rPr>
              <a:t/>
            </a:r>
            <a:br>
              <a:rPr lang="en-US" sz="5400" dirty="0" smtClean="0">
                <a:solidFill>
                  <a:schemeClr val="tx1"/>
                </a:solidFill>
              </a:rPr>
            </a:br>
            <a:r>
              <a:rPr lang="en-US" sz="5400" dirty="0" smtClean="0">
                <a:solidFill>
                  <a:schemeClr val="tx1"/>
                </a:solidFill>
              </a:rPr>
              <a:t/>
            </a:r>
            <a:br>
              <a:rPr lang="en-US" sz="5400" dirty="0" smtClean="0">
                <a:solidFill>
                  <a:schemeClr val="tx1"/>
                </a:solidFill>
              </a:rPr>
            </a:br>
            <a:r>
              <a:rPr lang="en-US" sz="5400" dirty="0" smtClean="0">
                <a:solidFill>
                  <a:schemeClr val="tx1"/>
                </a:solidFill>
              </a:rPr>
              <a:t>THEORY X &amp; Y</a:t>
            </a:r>
            <a:br>
              <a:rPr lang="en-US" sz="5400" dirty="0" smtClean="0">
                <a:solidFill>
                  <a:schemeClr val="tx1"/>
                </a:solidFill>
              </a:rPr>
            </a:br>
            <a:r>
              <a:rPr lang="en-US" sz="2700" b="1" dirty="0" smtClean="0"/>
              <a:t>Focus on attitude and belief structure of leaders</a:t>
            </a:r>
            <a:br>
              <a:rPr lang="en-US" sz="2700" b="1" dirty="0" smtClean="0"/>
            </a:br>
            <a:endParaRPr lang="en-US" dirty="0"/>
          </a:p>
        </p:txBody>
      </p:sp>
      <p:sp>
        <p:nvSpPr>
          <p:cNvPr id="6" name="Rounded Rectangle 5"/>
          <p:cNvSpPr/>
          <p:nvPr/>
        </p:nvSpPr>
        <p:spPr>
          <a:xfrm>
            <a:off x="838200" y="2438400"/>
            <a:ext cx="1295400" cy="1447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X</a:t>
            </a:r>
            <a:endParaRPr lang="en-US"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Rounded Rectangle 6"/>
          <p:cNvSpPr/>
          <p:nvPr/>
        </p:nvSpPr>
        <p:spPr>
          <a:xfrm>
            <a:off x="1752600" y="4343400"/>
            <a:ext cx="1295400" cy="1447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Y</a:t>
            </a:r>
            <a:endParaRPr lang="en-US" sz="115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5882" t="18750" r="27059" b="1979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Lead???</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1401762"/>
          </a:xfrm>
        </p:spPr>
        <p:txBody>
          <a:bodyPr/>
          <a:lstStyle/>
          <a:p>
            <a:pPr algn="ctr" eaLnBrk="1" hangingPunct="1"/>
            <a:r>
              <a:rPr lang="en-US" sz="4000" b="1" smtClean="0">
                <a:solidFill>
                  <a:srgbClr val="C00000"/>
                </a:solidFill>
              </a:rPr>
              <a:t>LEADERSHIP  AND DECISION MAKING STYLES</a:t>
            </a:r>
            <a:endParaRPr lang="en-US" sz="4800" b="1" smtClean="0">
              <a:solidFill>
                <a:srgbClr val="C00000"/>
              </a:solidFill>
            </a:endParaRPr>
          </a:p>
        </p:txBody>
      </p:sp>
      <p:sp>
        <p:nvSpPr>
          <p:cNvPr id="47107" name="Rectangle 3"/>
          <p:cNvSpPr>
            <a:spLocks noGrp="1" noChangeArrowheads="1"/>
          </p:cNvSpPr>
          <p:nvPr>
            <p:ph idx="1"/>
          </p:nvPr>
        </p:nvSpPr>
        <p:spPr>
          <a:xfrm>
            <a:off x="152400" y="2286000"/>
            <a:ext cx="8763000" cy="4343400"/>
          </a:xfrm>
          <a:ln>
            <a:solidFill>
              <a:srgbClr val="006600"/>
            </a:solidFill>
          </a:ln>
        </p:spPr>
        <p:txBody>
          <a:bodyPr/>
          <a:lstStyle/>
          <a:p>
            <a:pPr eaLnBrk="1" hangingPunct="1">
              <a:lnSpc>
                <a:spcPct val="90000"/>
              </a:lnSpc>
            </a:pPr>
            <a:r>
              <a:rPr lang="en-US" sz="3600" b="1" smtClean="0">
                <a:solidFill>
                  <a:srgbClr val="D72B19"/>
                </a:solidFill>
              </a:rPr>
              <a:t>Autocratic Style</a:t>
            </a:r>
            <a:r>
              <a:rPr lang="en-US" sz="3600" smtClean="0"/>
              <a:t>  (Dominating)/</a:t>
            </a:r>
          </a:p>
          <a:p>
            <a:pPr eaLnBrk="1" hangingPunct="1">
              <a:lnSpc>
                <a:spcPct val="90000"/>
              </a:lnSpc>
              <a:buFont typeface="Wingdings 2" pitchFamily="18" charset="2"/>
              <a:buNone/>
            </a:pPr>
            <a:r>
              <a:rPr lang="en-US" sz="3600" b="1" smtClean="0">
                <a:solidFill>
                  <a:srgbClr val="EF7F73"/>
                </a:solidFill>
              </a:rPr>
              <a:t>   Persuasive Style  (Influencing)</a:t>
            </a:r>
          </a:p>
          <a:p>
            <a:pPr eaLnBrk="1" hangingPunct="1">
              <a:lnSpc>
                <a:spcPct val="90000"/>
              </a:lnSpc>
            </a:pPr>
            <a:endParaRPr lang="en-US" sz="2000" b="1" smtClean="0">
              <a:solidFill>
                <a:srgbClr val="EF7F73"/>
              </a:solidFill>
            </a:endParaRPr>
          </a:p>
          <a:p>
            <a:pPr eaLnBrk="1" hangingPunct="1">
              <a:lnSpc>
                <a:spcPct val="90000"/>
              </a:lnSpc>
            </a:pPr>
            <a:r>
              <a:rPr lang="en-US" sz="3600" b="1" smtClean="0">
                <a:solidFill>
                  <a:srgbClr val="00B050"/>
                </a:solidFill>
              </a:rPr>
              <a:t>Consultative Style  (Involving) </a:t>
            </a:r>
            <a:endParaRPr lang="en-US" sz="3600" smtClean="0"/>
          </a:p>
          <a:p>
            <a:pPr eaLnBrk="1" hangingPunct="1">
              <a:lnSpc>
                <a:spcPct val="90000"/>
              </a:lnSpc>
              <a:buFont typeface="Wingdings 2" pitchFamily="18" charset="2"/>
              <a:buNone/>
            </a:pPr>
            <a:r>
              <a:rPr lang="en-US" sz="2000" b="1" smtClean="0">
                <a:solidFill>
                  <a:srgbClr val="00B050"/>
                </a:solidFill>
              </a:rPr>
              <a:t>      </a:t>
            </a:r>
            <a:r>
              <a:rPr lang="en-US" sz="2800" b="1" smtClean="0">
                <a:solidFill>
                  <a:srgbClr val="00B050"/>
                </a:solidFill>
              </a:rPr>
              <a:t>(One-to-one/In a Group)</a:t>
            </a:r>
            <a:endParaRPr lang="en-US" sz="1800" smtClean="0"/>
          </a:p>
          <a:p>
            <a:pPr eaLnBrk="1" hangingPunct="1">
              <a:lnSpc>
                <a:spcPct val="90000"/>
              </a:lnSpc>
            </a:pPr>
            <a:endParaRPr lang="en-US" sz="2000" smtClean="0"/>
          </a:p>
          <a:p>
            <a:pPr eaLnBrk="1" hangingPunct="1">
              <a:lnSpc>
                <a:spcPct val="90000"/>
              </a:lnSpc>
            </a:pPr>
            <a:r>
              <a:rPr lang="en-US" sz="3600" b="1" smtClean="0">
                <a:solidFill>
                  <a:srgbClr val="00B0F0"/>
                </a:solidFill>
              </a:rPr>
              <a:t>Democratic/Participative Style  Delegating/Empowering</a:t>
            </a:r>
            <a:endParaRPr lang="en-US" sz="400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107">
                                            <p:bg/>
                                          </p:spTgt>
                                        </p:tgtEl>
                                        <p:attrNameLst>
                                          <p:attrName>style.visibility</p:attrName>
                                        </p:attrNameLst>
                                      </p:cBhvr>
                                      <p:to>
                                        <p:strVal val="visible"/>
                                      </p:to>
                                    </p:set>
                                    <p:anim calcmode="lin" valueType="num">
                                      <p:cBhvr additive="base">
                                        <p:cTn id="12" dur="500" fill="hold"/>
                                        <p:tgtEl>
                                          <p:spTgt spid="4710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7107">
                                            <p:txEl>
                                              <p:pRg st="0" end="0"/>
                                            </p:txEl>
                                          </p:spTgt>
                                        </p:tgtEl>
                                        <p:attrNameLst>
                                          <p:attrName>style.visibility</p:attrName>
                                        </p:attrNameLst>
                                      </p:cBhvr>
                                      <p:to>
                                        <p:strVal val="visible"/>
                                      </p:to>
                                    </p:set>
                                    <p:anim calcmode="lin" valueType="num">
                                      <p:cBhvr additive="base">
                                        <p:cTn id="18"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7107">
                                            <p:txEl>
                                              <p:pRg st="1" end="1"/>
                                            </p:txEl>
                                          </p:spTgt>
                                        </p:tgtEl>
                                        <p:attrNameLst>
                                          <p:attrName>style.visibility</p:attrName>
                                        </p:attrNameLst>
                                      </p:cBhvr>
                                      <p:to>
                                        <p:strVal val="visible"/>
                                      </p:to>
                                    </p:set>
                                    <p:anim calcmode="lin" valueType="num">
                                      <p:cBhvr additive="base">
                                        <p:cTn id="24"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7107">
                                            <p:txEl>
                                              <p:pRg st="3" end="3"/>
                                            </p:txEl>
                                          </p:spTgt>
                                        </p:tgtEl>
                                        <p:attrNameLst>
                                          <p:attrName>style.visibility</p:attrName>
                                        </p:attrNameLst>
                                      </p:cBhvr>
                                      <p:to>
                                        <p:strVal val="visible"/>
                                      </p:to>
                                    </p:set>
                                    <p:anim calcmode="lin" valueType="num">
                                      <p:cBhvr additive="base">
                                        <p:cTn id="30"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7107">
                                            <p:txEl>
                                              <p:pRg st="4" end="4"/>
                                            </p:txEl>
                                          </p:spTgt>
                                        </p:tgtEl>
                                        <p:attrNameLst>
                                          <p:attrName>style.visibility</p:attrName>
                                        </p:attrNameLst>
                                      </p:cBhvr>
                                      <p:to>
                                        <p:strVal val="visible"/>
                                      </p:to>
                                    </p:set>
                                    <p:anim calcmode="lin" valueType="num">
                                      <p:cBhvr additive="base">
                                        <p:cTn id="36"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7107">
                                            <p:txEl>
                                              <p:pRg st="6" end="6"/>
                                            </p:txEl>
                                          </p:spTgt>
                                        </p:tgtEl>
                                        <p:attrNameLst>
                                          <p:attrName>style.visibility</p:attrName>
                                        </p:attrNameLst>
                                      </p:cBhvr>
                                      <p:to>
                                        <p:strVal val="visible"/>
                                      </p:to>
                                    </p:set>
                                    <p:anim calcmode="lin" valueType="num">
                                      <p:cBhvr additive="base">
                                        <p:cTn id="42"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71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Indian Leadership</a:t>
            </a:r>
            <a:endParaRPr lang="en-US" dirty="0"/>
          </a:p>
        </p:txBody>
      </p:sp>
      <p:graphicFrame>
        <p:nvGraphicFramePr>
          <p:cNvPr id="5" name="Diagram 4"/>
          <p:cNvGraphicFramePr/>
          <p:nvPr/>
        </p:nvGraphicFramePr>
        <p:xfrm>
          <a:off x="15240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Situational Leadership</a:t>
            </a:r>
          </a:p>
        </p:txBody>
      </p:sp>
      <p:sp>
        <p:nvSpPr>
          <p:cNvPr id="78851" name="Rectangle 3"/>
          <p:cNvSpPr>
            <a:spLocks noGrp="1" noChangeArrowheads="1"/>
          </p:cNvSpPr>
          <p:nvPr>
            <p:ph type="body" idx="1"/>
          </p:nvPr>
        </p:nvSpPr>
        <p:spPr/>
        <p:txBody>
          <a:bodyPr/>
          <a:lstStyle/>
          <a:p>
            <a:pPr>
              <a:lnSpc>
                <a:spcPct val="90000"/>
              </a:lnSpc>
            </a:pPr>
            <a:r>
              <a:rPr lang="en-US" dirty="0"/>
              <a:t>In simple terms, a situational leader is one who can adopt different leadership styles depending on the situation. </a:t>
            </a:r>
          </a:p>
          <a:p>
            <a:pPr>
              <a:lnSpc>
                <a:spcPct val="90000"/>
              </a:lnSpc>
            </a:pPr>
            <a:r>
              <a:rPr lang="en-US" dirty="0"/>
              <a:t> Most of us do this anyway in our dealings with other people: </a:t>
            </a:r>
          </a:p>
          <a:p>
            <a:pPr>
              <a:lnSpc>
                <a:spcPct val="90000"/>
              </a:lnSpc>
            </a:pPr>
            <a:r>
              <a:rPr lang="en-US" dirty="0"/>
              <a:t>we try not to get angry with a nervous colleague on their first day, </a:t>
            </a:r>
          </a:p>
          <a:p>
            <a:pPr>
              <a:lnSpc>
                <a:spcPct val="90000"/>
              </a:lnSpc>
            </a:pPr>
            <a:r>
              <a:rPr lang="en-US" dirty="0"/>
              <a:t>we chase up tasks with some people more than others because we know they'll forget otherwise.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2"/>
          <p:cNvSpPr>
            <a:spLocks noChangeShapeType="1"/>
          </p:cNvSpPr>
          <p:nvPr/>
        </p:nvSpPr>
        <p:spPr bwMode="auto">
          <a:xfrm>
            <a:off x="2805113" y="2982913"/>
            <a:ext cx="0" cy="457200"/>
          </a:xfrm>
          <a:prstGeom prst="line">
            <a:avLst/>
          </a:prstGeom>
          <a:noFill/>
          <a:ln w="9525">
            <a:solidFill>
              <a:srgbClr val="000000"/>
            </a:solidFill>
            <a:round/>
            <a:headEnd/>
            <a:tailEnd/>
          </a:ln>
        </p:spPr>
        <p:txBody>
          <a:bodyPr/>
          <a:lstStyle/>
          <a:p>
            <a:endParaRPr lang="en-US"/>
          </a:p>
        </p:txBody>
      </p:sp>
      <p:sp>
        <p:nvSpPr>
          <p:cNvPr id="96260" name="Rectangle 4"/>
          <p:cNvSpPr>
            <a:spLocks noChangeArrowheads="1"/>
          </p:cNvSpPr>
          <p:nvPr/>
        </p:nvSpPr>
        <p:spPr bwMode="auto">
          <a:xfrm>
            <a:off x="-806450" y="2925763"/>
            <a:ext cx="184150" cy="915987"/>
          </a:xfrm>
          <a:prstGeom prst="rect">
            <a:avLst/>
          </a:prstGeom>
          <a:noFill/>
          <a:ln w="9525">
            <a:noFill/>
            <a:miter lim="800000"/>
            <a:headEnd/>
            <a:tailEnd/>
          </a:ln>
          <a:effectLst/>
        </p:spPr>
        <p:txBody>
          <a:bodyPr wrap="none" anchor="ctr">
            <a:spAutoFit/>
          </a:bodyPr>
          <a:lstStyle/>
          <a:p>
            <a:pPr algn="l"/>
            <a:r>
              <a:rPr lang="en-US"/>
              <a:t/>
            </a:r>
            <a:br>
              <a:rPr lang="en-US"/>
            </a:br>
            <a:endParaRPr lang="en-US"/>
          </a:p>
          <a:p>
            <a:pPr algn="l" eaLnBrk="0" hangingPunct="0"/>
            <a:endParaRPr lang="en-US"/>
          </a:p>
        </p:txBody>
      </p:sp>
      <p:sp>
        <p:nvSpPr>
          <p:cNvPr id="96261" name="Rectangle 5"/>
          <p:cNvSpPr>
            <a:spLocks noChangeArrowheads="1"/>
          </p:cNvSpPr>
          <p:nvPr/>
        </p:nvSpPr>
        <p:spPr bwMode="auto">
          <a:xfrm>
            <a:off x="381000" y="5149840"/>
            <a:ext cx="8763000" cy="1384995"/>
          </a:xfrm>
          <a:prstGeom prst="rect">
            <a:avLst/>
          </a:prstGeom>
          <a:noFill/>
          <a:ln w="9525">
            <a:noFill/>
            <a:miter lim="800000"/>
            <a:headEnd/>
            <a:tailEnd/>
          </a:ln>
          <a:effectLst/>
        </p:spPr>
        <p:txBody>
          <a:bodyPr wrap="square" anchor="ctr">
            <a:spAutoFit/>
          </a:bodyPr>
          <a:lstStyle/>
          <a:p>
            <a:pPr algn="ctr"/>
            <a:r>
              <a:rPr lang="en-US" sz="2800" b="1" dirty="0" smtClean="0">
                <a:cs typeface="Times New Roman" pitchFamily="18" charset="0"/>
              </a:rPr>
              <a:t>Task </a:t>
            </a:r>
            <a:r>
              <a:rPr lang="en-US" sz="2800" b="1" dirty="0">
                <a:cs typeface="Times New Roman" pitchFamily="18" charset="0"/>
              </a:rPr>
              <a:t>behaviors and</a:t>
            </a:r>
          </a:p>
          <a:p>
            <a:pPr algn="ctr" eaLnBrk="0" hangingPunct="0"/>
            <a:r>
              <a:rPr lang="en-US" sz="2800" b="1" dirty="0">
                <a:cs typeface="Times New Roman" pitchFamily="18" charset="0"/>
              </a:rPr>
              <a:t>R</a:t>
            </a:r>
            <a:r>
              <a:rPr lang="en-US" sz="2800" b="1" dirty="0" smtClean="0">
                <a:cs typeface="Times New Roman" pitchFamily="18" charset="0"/>
              </a:rPr>
              <a:t>elationship </a:t>
            </a:r>
            <a:r>
              <a:rPr lang="en-US" sz="2800" b="1" dirty="0">
                <a:cs typeface="Times New Roman" pitchFamily="18" charset="0"/>
              </a:rPr>
              <a:t>behaviors must change to match the </a:t>
            </a:r>
            <a:r>
              <a:rPr lang="en-US" sz="2800" b="1" dirty="0" smtClean="0">
                <a:cs typeface="Times New Roman" pitchFamily="18" charset="0"/>
              </a:rPr>
              <a:t>maturity </a:t>
            </a:r>
            <a:r>
              <a:rPr lang="en-US" sz="2800" b="1" dirty="0">
                <a:cs typeface="Times New Roman" pitchFamily="18" charset="0"/>
              </a:rPr>
              <a:t>of the group</a:t>
            </a:r>
            <a:r>
              <a:rPr lang="en-US" sz="1400" dirty="0">
                <a:cs typeface="Times New Roman" pitchFamily="18" charset="0"/>
              </a:rPr>
              <a:t>.</a:t>
            </a:r>
            <a:endParaRPr lang="en-US" sz="3200" dirty="0"/>
          </a:p>
        </p:txBody>
      </p:sp>
      <p:graphicFrame>
        <p:nvGraphicFramePr>
          <p:cNvPr id="6" name="Diagram 5"/>
          <p:cNvGraphicFramePr/>
          <p:nvPr/>
        </p:nvGraphicFramePr>
        <p:xfrm>
          <a:off x="0" y="0"/>
          <a:ext cx="91440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0263" y="457200"/>
            <a:ext cx="7627937" cy="639763"/>
          </a:xfrm>
        </p:spPr>
        <p:txBody>
          <a:bodyPr/>
          <a:lstStyle/>
          <a:p>
            <a:pPr algn="ctr" eaLnBrk="1" hangingPunct="1"/>
            <a:r>
              <a:rPr lang="en-US" sz="3200" b="1" smtClean="0"/>
              <a:t>ABILITY, MOTIVATION AND PERFORMANCE</a:t>
            </a:r>
            <a:endParaRPr lang="en-US" b="1" smtClean="0"/>
          </a:p>
        </p:txBody>
      </p:sp>
      <p:sp>
        <p:nvSpPr>
          <p:cNvPr id="9219" name="Rectangle 3"/>
          <p:cNvSpPr>
            <a:spLocks noGrp="1" noChangeArrowheads="1"/>
          </p:cNvSpPr>
          <p:nvPr>
            <p:ph idx="1"/>
          </p:nvPr>
        </p:nvSpPr>
        <p:spPr>
          <a:xfrm>
            <a:off x="457200" y="1066800"/>
            <a:ext cx="8229600" cy="5059363"/>
          </a:xfrm>
        </p:spPr>
        <p:txBody>
          <a:bodyPr/>
          <a:lstStyle/>
          <a:p>
            <a:pPr eaLnBrk="1" hangingPunct="1">
              <a:buFont typeface="Monotype Sorts" pitchFamily="2" charset="2"/>
              <a:buNone/>
            </a:pPr>
            <a:r>
              <a:rPr lang="en-US" sz="2800" smtClean="0"/>
              <a:t>   </a:t>
            </a:r>
            <a:endParaRPr lang="en-US" smtClean="0"/>
          </a:p>
          <a:p>
            <a:pPr eaLnBrk="1" hangingPunct="1"/>
            <a:endParaRPr lang="en-US" smtClean="0"/>
          </a:p>
        </p:txBody>
      </p:sp>
      <p:sp>
        <p:nvSpPr>
          <p:cNvPr id="9220" name="Rectangle 4"/>
          <p:cNvSpPr>
            <a:spLocks noChangeArrowheads="1"/>
          </p:cNvSpPr>
          <p:nvPr/>
        </p:nvSpPr>
        <p:spPr bwMode="auto">
          <a:xfrm>
            <a:off x="914400" y="1447800"/>
            <a:ext cx="7696200" cy="4495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9221" name="Line 5"/>
          <p:cNvSpPr>
            <a:spLocks noChangeShapeType="1"/>
          </p:cNvSpPr>
          <p:nvPr/>
        </p:nvSpPr>
        <p:spPr bwMode="auto">
          <a:xfrm>
            <a:off x="914400" y="3962400"/>
            <a:ext cx="7696200" cy="0"/>
          </a:xfrm>
          <a:prstGeom prst="line">
            <a:avLst/>
          </a:prstGeom>
          <a:noFill/>
          <a:ln w="9525">
            <a:solidFill>
              <a:schemeClr val="tx1"/>
            </a:solidFill>
            <a:round/>
            <a:headEnd/>
            <a:tailEnd/>
          </a:ln>
        </p:spPr>
        <p:txBody>
          <a:bodyPr wrap="none" anchor="ctr"/>
          <a:lstStyle/>
          <a:p>
            <a:endParaRPr lang="en-US"/>
          </a:p>
        </p:txBody>
      </p:sp>
      <p:sp>
        <p:nvSpPr>
          <p:cNvPr id="9222" name="Line 7"/>
          <p:cNvSpPr>
            <a:spLocks noChangeShapeType="1"/>
          </p:cNvSpPr>
          <p:nvPr/>
        </p:nvSpPr>
        <p:spPr bwMode="auto">
          <a:xfrm>
            <a:off x="4724400" y="1447800"/>
            <a:ext cx="0" cy="4495800"/>
          </a:xfrm>
          <a:prstGeom prst="line">
            <a:avLst/>
          </a:prstGeom>
          <a:noFill/>
          <a:ln w="9525">
            <a:solidFill>
              <a:schemeClr val="tx1"/>
            </a:solidFill>
            <a:round/>
            <a:headEnd/>
            <a:tailEnd/>
          </a:ln>
        </p:spPr>
        <p:txBody>
          <a:bodyPr wrap="none" anchor="ctr"/>
          <a:lstStyle/>
          <a:p>
            <a:endParaRPr lang="en-US"/>
          </a:p>
        </p:txBody>
      </p:sp>
      <p:sp>
        <p:nvSpPr>
          <p:cNvPr id="9224" name="Rectangle 8"/>
          <p:cNvSpPr>
            <a:spLocks noChangeArrowheads="1"/>
          </p:cNvSpPr>
          <p:nvPr/>
        </p:nvSpPr>
        <p:spPr bwMode="auto">
          <a:xfrm>
            <a:off x="1371600" y="1752600"/>
            <a:ext cx="2819400" cy="914400"/>
          </a:xfrm>
          <a:prstGeom prst="rect">
            <a:avLst/>
          </a:prstGeom>
          <a:solidFill>
            <a:schemeClr val="accent1">
              <a:lumMod val="20000"/>
              <a:lumOff val="80000"/>
            </a:schemeClr>
          </a:solidFill>
          <a:ln w="9525">
            <a:solidFill>
              <a:schemeClr val="bg2">
                <a:lumMod val="75000"/>
              </a:schemeClr>
            </a:solidFill>
            <a:miter lim="800000"/>
            <a:headEnd/>
            <a:tailEnd/>
          </a:ln>
        </p:spPr>
        <p:txBody>
          <a:bodyPr wrap="none" anchor="ctr"/>
          <a:lstStyle/>
          <a:p>
            <a:pPr algn="ctr">
              <a:defRPr/>
            </a:pPr>
            <a:r>
              <a:rPr lang="en-US" sz="2400" b="1" dirty="0">
                <a:latin typeface="Times New Roman" pitchFamily="18" charset="0"/>
              </a:rPr>
              <a:t>Able but not Willing</a:t>
            </a:r>
          </a:p>
          <a:p>
            <a:pPr algn="ctr">
              <a:defRPr/>
            </a:pPr>
            <a:r>
              <a:rPr lang="en-US" sz="2400" b="1" dirty="0">
                <a:solidFill>
                  <a:srgbClr val="FF0000"/>
                </a:solidFill>
                <a:latin typeface="Times New Roman" pitchFamily="18" charset="0"/>
              </a:rPr>
              <a:t>Counterproductive</a:t>
            </a:r>
          </a:p>
        </p:txBody>
      </p:sp>
      <p:sp>
        <p:nvSpPr>
          <p:cNvPr id="9225" name="Rectangle 9"/>
          <p:cNvSpPr>
            <a:spLocks noChangeArrowheads="1"/>
          </p:cNvSpPr>
          <p:nvPr/>
        </p:nvSpPr>
        <p:spPr bwMode="auto">
          <a:xfrm>
            <a:off x="1371600" y="4114800"/>
            <a:ext cx="2743200" cy="914400"/>
          </a:xfrm>
          <a:prstGeom prst="rect">
            <a:avLst/>
          </a:prstGeom>
          <a:solidFill>
            <a:schemeClr val="bg2"/>
          </a:solidFill>
          <a:ln w="9525">
            <a:solidFill>
              <a:schemeClr val="bg2">
                <a:lumMod val="75000"/>
              </a:schemeClr>
            </a:solidFill>
            <a:miter lim="800000"/>
            <a:headEnd/>
            <a:tailEnd/>
          </a:ln>
        </p:spPr>
        <p:txBody>
          <a:bodyPr wrap="none" anchor="ctr"/>
          <a:lstStyle/>
          <a:p>
            <a:pPr algn="ctr">
              <a:defRPr/>
            </a:pPr>
            <a:r>
              <a:rPr lang="en-US" sz="2400" b="1" dirty="0">
                <a:latin typeface="Times New Roman" pitchFamily="18" charset="0"/>
              </a:rPr>
              <a:t>Unable &amp; Unwilling</a:t>
            </a:r>
          </a:p>
          <a:p>
            <a:pPr algn="ctr">
              <a:defRPr/>
            </a:pPr>
            <a:r>
              <a:rPr lang="en-US" sz="2400" dirty="0">
                <a:latin typeface="Times New Roman" pitchFamily="18" charset="0"/>
              </a:rPr>
              <a:t>Passive/Inactive</a:t>
            </a:r>
          </a:p>
        </p:txBody>
      </p:sp>
      <p:sp>
        <p:nvSpPr>
          <p:cNvPr id="9226" name="Rectangle 10"/>
          <p:cNvSpPr>
            <a:spLocks noChangeArrowheads="1"/>
          </p:cNvSpPr>
          <p:nvPr/>
        </p:nvSpPr>
        <p:spPr bwMode="auto">
          <a:xfrm>
            <a:off x="5334000" y="1752600"/>
            <a:ext cx="2743200" cy="914400"/>
          </a:xfrm>
          <a:prstGeom prst="rect">
            <a:avLst/>
          </a:prstGeom>
          <a:solidFill>
            <a:schemeClr val="bg2"/>
          </a:solidFill>
          <a:ln w="9525">
            <a:solidFill>
              <a:schemeClr val="bg2">
                <a:lumMod val="75000"/>
              </a:schemeClr>
            </a:solidFill>
            <a:miter lim="800000"/>
            <a:headEnd/>
            <a:tailEnd/>
          </a:ln>
        </p:spPr>
        <p:txBody>
          <a:bodyPr wrap="none" anchor="ctr"/>
          <a:lstStyle/>
          <a:p>
            <a:pPr algn="ctr">
              <a:defRPr/>
            </a:pPr>
            <a:r>
              <a:rPr lang="en-US" sz="2400" dirty="0">
                <a:latin typeface="Times New Roman" pitchFamily="18" charset="0"/>
              </a:rPr>
              <a:t> </a:t>
            </a:r>
          </a:p>
          <a:p>
            <a:pPr algn="ctr">
              <a:defRPr/>
            </a:pPr>
            <a:r>
              <a:rPr lang="en-US" sz="2400" b="1" dirty="0">
                <a:latin typeface="Times New Roman" pitchFamily="18" charset="0"/>
              </a:rPr>
              <a:t>Able &amp; Willing</a:t>
            </a:r>
          </a:p>
          <a:p>
            <a:pPr algn="ctr">
              <a:defRPr/>
            </a:pPr>
            <a:r>
              <a:rPr lang="en-US" sz="2400" b="1" dirty="0">
                <a:latin typeface="Times New Roman" pitchFamily="18" charset="0"/>
              </a:rPr>
              <a:t>Proactive</a:t>
            </a:r>
          </a:p>
          <a:p>
            <a:pPr algn="ctr">
              <a:defRPr/>
            </a:pPr>
            <a:r>
              <a:rPr lang="en-US" sz="2400" dirty="0">
                <a:latin typeface="Times New Roman" pitchFamily="18" charset="0"/>
              </a:rPr>
              <a:t> </a:t>
            </a:r>
          </a:p>
        </p:txBody>
      </p:sp>
      <p:sp>
        <p:nvSpPr>
          <p:cNvPr id="9227" name="Rectangle 11"/>
          <p:cNvSpPr>
            <a:spLocks noChangeArrowheads="1"/>
          </p:cNvSpPr>
          <p:nvPr/>
        </p:nvSpPr>
        <p:spPr bwMode="auto">
          <a:xfrm>
            <a:off x="5486400" y="4114800"/>
            <a:ext cx="2743200" cy="914400"/>
          </a:xfrm>
          <a:prstGeom prst="rect">
            <a:avLst/>
          </a:prstGeom>
          <a:solidFill>
            <a:schemeClr val="bg2"/>
          </a:solidFill>
          <a:ln w="9525">
            <a:solidFill>
              <a:schemeClr val="tx1"/>
            </a:solidFill>
            <a:miter lim="800000"/>
            <a:headEnd/>
            <a:tailEnd/>
          </a:ln>
        </p:spPr>
        <p:txBody>
          <a:bodyPr wrap="none" anchor="ctr"/>
          <a:lstStyle/>
          <a:p>
            <a:pPr algn="ctr"/>
            <a:r>
              <a:rPr lang="en-US" sz="2400" b="1">
                <a:latin typeface="Times New Roman" pitchFamily="18" charset="0"/>
              </a:rPr>
              <a:t>Willing but Unable</a:t>
            </a:r>
          </a:p>
          <a:p>
            <a:pPr algn="ctr"/>
            <a:r>
              <a:rPr lang="en-US" sz="2400" b="1">
                <a:latin typeface="Times New Roman" pitchFamily="18" charset="0"/>
              </a:rPr>
              <a:t>Reactive</a:t>
            </a:r>
          </a:p>
        </p:txBody>
      </p:sp>
      <p:sp>
        <p:nvSpPr>
          <p:cNvPr id="9228" name="Rectangle 12"/>
          <p:cNvSpPr>
            <a:spLocks noChangeArrowheads="1"/>
          </p:cNvSpPr>
          <p:nvPr/>
        </p:nvSpPr>
        <p:spPr bwMode="auto">
          <a:xfrm>
            <a:off x="2209800" y="6248400"/>
            <a:ext cx="5486400" cy="45720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WILLINGNESS/MOTIVATION</a:t>
            </a:r>
          </a:p>
        </p:txBody>
      </p:sp>
      <p:sp>
        <p:nvSpPr>
          <p:cNvPr id="9229" name="Rectangle 13"/>
          <p:cNvSpPr>
            <a:spLocks noChangeArrowheads="1"/>
          </p:cNvSpPr>
          <p:nvPr/>
        </p:nvSpPr>
        <p:spPr bwMode="auto">
          <a:xfrm>
            <a:off x="76200" y="1524000"/>
            <a:ext cx="685800" cy="4419600"/>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rPr>
              <a:t>A</a:t>
            </a:r>
          </a:p>
          <a:p>
            <a:pPr algn="ctr"/>
            <a:r>
              <a:rPr lang="en-US" sz="2400">
                <a:latin typeface="Times New Roman" pitchFamily="18" charset="0"/>
              </a:rPr>
              <a:t>B </a:t>
            </a:r>
          </a:p>
          <a:p>
            <a:pPr algn="ctr"/>
            <a:r>
              <a:rPr lang="en-US" sz="2400">
                <a:latin typeface="Times New Roman" pitchFamily="18" charset="0"/>
              </a:rPr>
              <a:t>I </a:t>
            </a:r>
          </a:p>
          <a:p>
            <a:pPr algn="ctr"/>
            <a:r>
              <a:rPr lang="en-US" sz="2400">
                <a:latin typeface="Times New Roman" pitchFamily="18" charset="0"/>
              </a:rPr>
              <a:t>L</a:t>
            </a:r>
          </a:p>
          <a:p>
            <a:pPr algn="ctr"/>
            <a:r>
              <a:rPr lang="en-US" sz="2400">
                <a:latin typeface="Times New Roman" pitchFamily="18" charset="0"/>
              </a:rPr>
              <a:t>I</a:t>
            </a:r>
          </a:p>
          <a:p>
            <a:pPr algn="ctr"/>
            <a:r>
              <a:rPr lang="en-US" sz="2400">
                <a:latin typeface="Times New Roman" pitchFamily="18" charset="0"/>
              </a:rPr>
              <a:t>T</a:t>
            </a:r>
          </a:p>
          <a:p>
            <a:pPr algn="ctr"/>
            <a:r>
              <a:rPr lang="en-US" sz="2400">
                <a:latin typeface="Times New Roman" pitchFamily="18" charset="0"/>
              </a:rPr>
              <a:t>Y</a:t>
            </a:r>
          </a:p>
        </p:txBody>
      </p:sp>
      <p:sp>
        <p:nvSpPr>
          <p:cNvPr id="15" name="Rectangle 7"/>
          <p:cNvSpPr>
            <a:spLocks noChangeArrowheads="1"/>
          </p:cNvSpPr>
          <p:nvPr/>
        </p:nvSpPr>
        <p:spPr bwMode="auto">
          <a:xfrm>
            <a:off x="1600200" y="2895600"/>
            <a:ext cx="2362200" cy="914400"/>
          </a:xfrm>
          <a:prstGeom prst="rect">
            <a:avLst/>
          </a:prstGeom>
          <a:solidFill>
            <a:schemeClr val="bg1"/>
          </a:solidFill>
          <a:ln w="9525">
            <a:solidFill>
              <a:schemeClr val="tx1"/>
            </a:solidFill>
            <a:miter lim="800000"/>
            <a:headEnd/>
            <a:tailEnd/>
          </a:ln>
        </p:spPr>
        <p:txBody>
          <a:bodyPr wrap="none" anchor="ctr"/>
          <a:lstStyle/>
          <a:p>
            <a:pPr algn="ctr"/>
            <a:r>
              <a:rPr lang="en-US" b="1"/>
              <a:t>To be motivated/</a:t>
            </a:r>
          </a:p>
          <a:p>
            <a:pPr algn="ctr"/>
            <a:r>
              <a:rPr lang="en-US" b="1"/>
              <a:t>counseled</a:t>
            </a:r>
          </a:p>
        </p:txBody>
      </p:sp>
      <p:sp>
        <p:nvSpPr>
          <p:cNvPr id="16" name="Rectangle 9"/>
          <p:cNvSpPr>
            <a:spLocks noChangeArrowheads="1"/>
          </p:cNvSpPr>
          <p:nvPr/>
        </p:nvSpPr>
        <p:spPr bwMode="auto">
          <a:xfrm>
            <a:off x="5257800" y="2895600"/>
            <a:ext cx="3048000" cy="990600"/>
          </a:xfrm>
          <a:prstGeom prst="rect">
            <a:avLst/>
          </a:prstGeom>
          <a:solidFill>
            <a:schemeClr val="bg1"/>
          </a:solidFill>
          <a:ln w="9525">
            <a:solidFill>
              <a:schemeClr val="tx1"/>
            </a:solidFill>
            <a:miter lim="800000"/>
            <a:headEnd/>
            <a:tailEnd/>
          </a:ln>
        </p:spPr>
        <p:txBody>
          <a:bodyPr wrap="none" anchor="ctr"/>
          <a:lstStyle/>
          <a:p>
            <a:pPr algn="ctr"/>
            <a:endParaRPr lang="en-US" b="1">
              <a:latin typeface="Times New Roman" pitchFamily="18" charset="0"/>
            </a:endParaRPr>
          </a:p>
          <a:p>
            <a:pPr algn="ctr"/>
            <a:r>
              <a:rPr lang="en-US" b="1">
                <a:latin typeface="Times New Roman" pitchFamily="18" charset="0"/>
              </a:rPr>
              <a:t>High/Star Performers</a:t>
            </a:r>
          </a:p>
          <a:p>
            <a:pPr algn="ctr"/>
            <a:r>
              <a:rPr lang="en-US" b="1">
                <a:latin typeface="Times New Roman" pitchFamily="18" charset="0"/>
              </a:rPr>
              <a:t>Groomed for higher </a:t>
            </a:r>
          </a:p>
          <a:p>
            <a:pPr algn="ctr"/>
            <a:r>
              <a:rPr lang="en-US" b="1">
                <a:latin typeface="Times New Roman" pitchFamily="18" charset="0"/>
              </a:rPr>
              <a:t>Responsibilities</a:t>
            </a:r>
          </a:p>
          <a:p>
            <a:pPr algn="ctr"/>
            <a:endParaRPr lang="en-US">
              <a:latin typeface="Times New Roman" pitchFamily="18" charset="0"/>
            </a:endParaRPr>
          </a:p>
        </p:txBody>
      </p:sp>
      <p:sp>
        <p:nvSpPr>
          <p:cNvPr id="17" name="Rectangle 8"/>
          <p:cNvSpPr>
            <a:spLocks noChangeArrowheads="1"/>
          </p:cNvSpPr>
          <p:nvPr/>
        </p:nvSpPr>
        <p:spPr bwMode="auto">
          <a:xfrm>
            <a:off x="1600200" y="5105400"/>
            <a:ext cx="2362200" cy="762000"/>
          </a:xfrm>
          <a:prstGeom prst="rect">
            <a:avLst/>
          </a:prstGeom>
          <a:solidFill>
            <a:schemeClr val="bg1"/>
          </a:solidFill>
          <a:ln w="9525">
            <a:solidFill>
              <a:schemeClr val="tx1"/>
            </a:solidFill>
            <a:miter lim="800000"/>
            <a:headEnd/>
            <a:tailEnd/>
          </a:ln>
        </p:spPr>
        <p:txBody>
          <a:bodyPr wrap="none" anchor="ctr"/>
          <a:lstStyle/>
          <a:p>
            <a:pPr algn="ctr"/>
            <a:r>
              <a:rPr lang="en-US" sz="2400">
                <a:latin typeface="Times New Roman" pitchFamily="18" charset="0"/>
              </a:rPr>
              <a:t>Obsolete/not to </a:t>
            </a:r>
          </a:p>
          <a:p>
            <a:pPr algn="ctr"/>
            <a:r>
              <a:rPr lang="en-US" sz="2400">
                <a:latin typeface="Times New Roman" pitchFamily="18" charset="0"/>
              </a:rPr>
              <a:t>be retained</a:t>
            </a:r>
          </a:p>
        </p:txBody>
      </p:sp>
      <p:sp>
        <p:nvSpPr>
          <p:cNvPr id="18" name="Rectangle 10"/>
          <p:cNvSpPr>
            <a:spLocks noChangeArrowheads="1"/>
          </p:cNvSpPr>
          <p:nvPr/>
        </p:nvSpPr>
        <p:spPr bwMode="auto">
          <a:xfrm>
            <a:off x="5715000" y="5105400"/>
            <a:ext cx="2362200" cy="685800"/>
          </a:xfrm>
          <a:prstGeom prst="rect">
            <a:avLst/>
          </a:prstGeom>
          <a:solidFill>
            <a:schemeClr val="bg1"/>
          </a:solidFill>
          <a:ln w="9525">
            <a:solidFill>
              <a:schemeClr val="tx1"/>
            </a:solidFill>
            <a:miter lim="800000"/>
            <a:headEnd/>
            <a:tailEnd/>
          </a:ln>
        </p:spPr>
        <p:txBody>
          <a:bodyPr wrap="none" anchor="ctr"/>
          <a:lstStyle/>
          <a:p>
            <a:pPr algn="ctr"/>
            <a:r>
              <a:rPr lang="en-US" sz="2400">
                <a:latin typeface="Times New Roman" pitchFamily="18" charset="0"/>
              </a:rPr>
              <a:t>To be Trained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4" grpId="0" animBg="1"/>
      <p:bldP spid="9225" grpId="0" animBg="1"/>
      <p:bldP spid="9226" grpId="0" animBg="1"/>
      <p:bldP spid="9227" grpId="0" animBg="1"/>
      <p:bldP spid="9228" grpId="0" animBg="1"/>
      <p:bldP spid="9229" grpId="0" animBg="1"/>
      <p:bldP spid="15"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nvSpPr>
        <p:spPr bwMode="auto">
          <a:xfrm>
            <a:off x="685800" y="228600"/>
            <a:ext cx="7772400" cy="381000"/>
          </a:xfrm>
          <a:prstGeom prst="rect">
            <a:avLst/>
          </a:prstGeom>
          <a:noFill/>
          <a:ln w="9525">
            <a:noFill/>
            <a:miter lim="800000"/>
            <a:headEnd/>
            <a:tailEnd/>
          </a:ln>
        </p:spPr>
        <p:txBody>
          <a:bodyPr lIns="92075" tIns="46038" rIns="92075" bIns="46038" anchor="ctr"/>
          <a:lstStyle/>
          <a:p>
            <a:pPr algn="ctr" eaLnBrk="0" hangingPunct="0"/>
            <a:r>
              <a:rPr lang="en-US" sz="2800" b="1" u="sng">
                <a:latin typeface="Albertus" pitchFamily="34" charset="0"/>
              </a:rPr>
              <a:t>Situational Leadership</a:t>
            </a:r>
          </a:p>
        </p:txBody>
      </p:sp>
      <p:sp>
        <p:nvSpPr>
          <p:cNvPr id="37891" name="Rectangle 3"/>
          <p:cNvSpPr>
            <a:spLocks noChangeArrowheads="1"/>
          </p:cNvSpPr>
          <p:nvPr/>
        </p:nvSpPr>
        <p:spPr bwMode="auto">
          <a:xfrm>
            <a:off x="533400" y="1066800"/>
            <a:ext cx="8001000" cy="1295400"/>
          </a:xfrm>
          <a:prstGeom prst="rect">
            <a:avLst/>
          </a:prstGeom>
          <a:solidFill>
            <a:schemeClr val="bg2">
              <a:lumMod val="90000"/>
            </a:schemeClr>
          </a:solidFill>
          <a:ln w="9525">
            <a:solidFill>
              <a:srgbClr val="D72B19"/>
            </a:solidFill>
            <a:miter lim="800000"/>
            <a:headEnd/>
            <a:tailEnd/>
          </a:ln>
        </p:spPr>
        <p:txBody>
          <a:bodyPr wrap="none" anchor="ctr"/>
          <a:lstStyle/>
          <a:p>
            <a:pPr algn="ctr" eaLnBrk="0" hangingPunct="0">
              <a:defRPr/>
            </a:pPr>
            <a:endParaRPr lang="en-US">
              <a:latin typeface="Tahoma" pitchFamily="34" charset="0"/>
            </a:endParaRPr>
          </a:p>
        </p:txBody>
      </p:sp>
      <p:sp>
        <p:nvSpPr>
          <p:cNvPr id="37892" name="Rectangle 4"/>
          <p:cNvSpPr>
            <a:spLocks noChangeArrowheads="1"/>
          </p:cNvSpPr>
          <p:nvPr/>
        </p:nvSpPr>
        <p:spPr bwMode="auto">
          <a:xfrm>
            <a:off x="533400" y="2921000"/>
            <a:ext cx="8001000" cy="1600200"/>
          </a:xfrm>
          <a:prstGeom prst="rect">
            <a:avLst/>
          </a:prstGeom>
          <a:solidFill>
            <a:schemeClr val="accent5">
              <a:lumMod val="75000"/>
            </a:schemeClr>
          </a:solidFill>
          <a:ln w="9525">
            <a:solidFill>
              <a:schemeClr val="bg2"/>
            </a:solidFill>
            <a:miter lim="800000"/>
            <a:headEnd/>
            <a:tailEnd/>
          </a:ln>
        </p:spPr>
        <p:txBody>
          <a:bodyPr wrap="none" anchor="ctr"/>
          <a:lstStyle/>
          <a:p>
            <a:pPr algn="ctr" eaLnBrk="0" hangingPunct="0">
              <a:defRPr/>
            </a:pPr>
            <a:endParaRPr lang="en-US" sz="2400">
              <a:solidFill>
                <a:schemeClr val="bg2"/>
              </a:solidFill>
              <a:latin typeface="Times New Roman" pitchFamily="18" charset="0"/>
            </a:endParaRPr>
          </a:p>
        </p:txBody>
      </p:sp>
      <p:sp>
        <p:nvSpPr>
          <p:cNvPr id="37893" name="Rectangle 5"/>
          <p:cNvSpPr>
            <a:spLocks noChangeArrowheads="1"/>
          </p:cNvSpPr>
          <p:nvPr/>
        </p:nvSpPr>
        <p:spPr bwMode="auto">
          <a:xfrm>
            <a:off x="533400" y="5029200"/>
            <a:ext cx="8001000" cy="1447800"/>
          </a:xfrm>
          <a:prstGeom prst="rect">
            <a:avLst/>
          </a:prstGeom>
          <a:solidFill>
            <a:srgbClr val="FF66CC"/>
          </a:solidFill>
          <a:ln w="9525">
            <a:solidFill>
              <a:schemeClr val="bg2"/>
            </a:solidFill>
            <a:miter lim="800000"/>
            <a:headEnd/>
            <a:tailEnd/>
          </a:ln>
        </p:spPr>
        <p:txBody>
          <a:bodyPr wrap="none" anchor="ctr"/>
          <a:lstStyle/>
          <a:p>
            <a:pPr algn="ctr"/>
            <a:endParaRPr lang="en-US" sz="2400">
              <a:solidFill>
                <a:schemeClr val="bg2"/>
              </a:solidFill>
              <a:latin typeface="Times New Roman" pitchFamily="18" charset="0"/>
            </a:endParaRPr>
          </a:p>
        </p:txBody>
      </p:sp>
      <p:sp>
        <p:nvSpPr>
          <p:cNvPr id="11270" name="Line 6"/>
          <p:cNvSpPr>
            <a:spLocks noChangeShapeType="1"/>
          </p:cNvSpPr>
          <p:nvPr/>
        </p:nvSpPr>
        <p:spPr bwMode="auto">
          <a:xfrm>
            <a:off x="609600" y="2133600"/>
            <a:ext cx="7924800" cy="0"/>
          </a:xfrm>
          <a:prstGeom prst="line">
            <a:avLst/>
          </a:prstGeom>
          <a:noFill/>
          <a:ln w="9525">
            <a:solidFill>
              <a:schemeClr val="bg2"/>
            </a:solidFill>
            <a:round/>
            <a:headEnd/>
            <a:tailEnd/>
          </a:ln>
        </p:spPr>
        <p:txBody>
          <a:bodyPr wrap="none"/>
          <a:lstStyle/>
          <a:p>
            <a:endParaRPr lang="en-US"/>
          </a:p>
        </p:txBody>
      </p:sp>
      <p:sp>
        <p:nvSpPr>
          <p:cNvPr id="11271" name="Line 7"/>
          <p:cNvSpPr>
            <a:spLocks noChangeShapeType="1"/>
          </p:cNvSpPr>
          <p:nvPr/>
        </p:nvSpPr>
        <p:spPr bwMode="auto">
          <a:xfrm>
            <a:off x="609600" y="1524000"/>
            <a:ext cx="7924800" cy="0"/>
          </a:xfrm>
          <a:prstGeom prst="line">
            <a:avLst/>
          </a:prstGeom>
          <a:noFill/>
          <a:ln w="9525">
            <a:solidFill>
              <a:schemeClr val="bg2"/>
            </a:solidFill>
            <a:round/>
            <a:headEnd/>
            <a:tailEnd/>
          </a:ln>
        </p:spPr>
        <p:txBody>
          <a:bodyPr wrap="none"/>
          <a:lstStyle/>
          <a:p>
            <a:endParaRPr lang="en-US"/>
          </a:p>
        </p:txBody>
      </p:sp>
      <p:sp>
        <p:nvSpPr>
          <p:cNvPr id="11272" name="Line 8"/>
          <p:cNvSpPr>
            <a:spLocks noChangeShapeType="1"/>
          </p:cNvSpPr>
          <p:nvPr/>
        </p:nvSpPr>
        <p:spPr bwMode="auto">
          <a:xfrm>
            <a:off x="609600" y="3276600"/>
            <a:ext cx="8001000" cy="0"/>
          </a:xfrm>
          <a:prstGeom prst="line">
            <a:avLst/>
          </a:prstGeom>
          <a:noFill/>
          <a:ln w="9525">
            <a:solidFill>
              <a:schemeClr val="bg2"/>
            </a:solidFill>
            <a:round/>
            <a:headEnd/>
            <a:tailEnd/>
          </a:ln>
        </p:spPr>
        <p:txBody>
          <a:bodyPr wrap="none"/>
          <a:lstStyle/>
          <a:p>
            <a:endParaRPr lang="en-US"/>
          </a:p>
        </p:txBody>
      </p:sp>
      <p:sp>
        <p:nvSpPr>
          <p:cNvPr id="11273" name="Line 9"/>
          <p:cNvSpPr>
            <a:spLocks noChangeShapeType="1"/>
          </p:cNvSpPr>
          <p:nvPr/>
        </p:nvSpPr>
        <p:spPr bwMode="auto">
          <a:xfrm>
            <a:off x="4267200" y="1143000"/>
            <a:ext cx="0" cy="1295400"/>
          </a:xfrm>
          <a:prstGeom prst="line">
            <a:avLst/>
          </a:prstGeom>
          <a:noFill/>
          <a:ln w="9525">
            <a:solidFill>
              <a:schemeClr val="bg2"/>
            </a:solidFill>
            <a:round/>
            <a:headEnd/>
            <a:tailEnd/>
          </a:ln>
        </p:spPr>
        <p:txBody>
          <a:bodyPr wrap="none"/>
          <a:lstStyle/>
          <a:p>
            <a:endParaRPr lang="en-US"/>
          </a:p>
        </p:txBody>
      </p:sp>
      <p:sp>
        <p:nvSpPr>
          <p:cNvPr id="11274" name="Line 10"/>
          <p:cNvSpPr>
            <a:spLocks noChangeShapeType="1"/>
          </p:cNvSpPr>
          <p:nvPr/>
        </p:nvSpPr>
        <p:spPr bwMode="auto">
          <a:xfrm>
            <a:off x="4267200" y="2895600"/>
            <a:ext cx="0" cy="1600200"/>
          </a:xfrm>
          <a:prstGeom prst="line">
            <a:avLst/>
          </a:prstGeom>
          <a:noFill/>
          <a:ln w="9525">
            <a:solidFill>
              <a:schemeClr val="bg2"/>
            </a:solidFill>
            <a:round/>
            <a:headEnd/>
            <a:tailEnd/>
          </a:ln>
        </p:spPr>
        <p:txBody>
          <a:bodyPr wrap="none"/>
          <a:lstStyle/>
          <a:p>
            <a:endParaRPr lang="en-US"/>
          </a:p>
        </p:txBody>
      </p:sp>
      <p:sp>
        <p:nvSpPr>
          <p:cNvPr id="11275" name="Line 11"/>
          <p:cNvSpPr>
            <a:spLocks noChangeShapeType="1"/>
          </p:cNvSpPr>
          <p:nvPr/>
        </p:nvSpPr>
        <p:spPr bwMode="auto">
          <a:xfrm>
            <a:off x="4267200" y="5029200"/>
            <a:ext cx="0" cy="1447800"/>
          </a:xfrm>
          <a:prstGeom prst="line">
            <a:avLst/>
          </a:prstGeom>
          <a:noFill/>
          <a:ln w="9525">
            <a:solidFill>
              <a:schemeClr val="bg2"/>
            </a:solidFill>
            <a:round/>
            <a:headEnd/>
            <a:tailEnd/>
          </a:ln>
        </p:spPr>
        <p:txBody>
          <a:bodyPr wrap="none"/>
          <a:lstStyle/>
          <a:p>
            <a:endParaRPr lang="en-US"/>
          </a:p>
        </p:txBody>
      </p:sp>
      <p:sp>
        <p:nvSpPr>
          <p:cNvPr id="11276" name="Line 12"/>
          <p:cNvSpPr>
            <a:spLocks noChangeShapeType="1"/>
          </p:cNvSpPr>
          <p:nvPr/>
        </p:nvSpPr>
        <p:spPr bwMode="auto">
          <a:xfrm>
            <a:off x="2286000" y="1143000"/>
            <a:ext cx="0" cy="990600"/>
          </a:xfrm>
          <a:prstGeom prst="line">
            <a:avLst/>
          </a:prstGeom>
          <a:noFill/>
          <a:ln w="9525">
            <a:solidFill>
              <a:schemeClr val="bg2"/>
            </a:solidFill>
            <a:round/>
            <a:headEnd/>
            <a:tailEnd/>
          </a:ln>
        </p:spPr>
        <p:txBody>
          <a:bodyPr wrap="none"/>
          <a:lstStyle/>
          <a:p>
            <a:endParaRPr lang="en-US"/>
          </a:p>
        </p:txBody>
      </p:sp>
      <p:sp>
        <p:nvSpPr>
          <p:cNvPr id="11277" name="Line 13"/>
          <p:cNvSpPr>
            <a:spLocks noChangeShapeType="1"/>
          </p:cNvSpPr>
          <p:nvPr/>
        </p:nvSpPr>
        <p:spPr bwMode="auto">
          <a:xfrm>
            <a:off x="2286000" y="2895600"/>
            <a:ext cx="0" cy="1600200"/>
          </a:xfrm>
          <a:prstGeom prst="line">
            <a:avLst/>
          </a:prstGeom>
          <a:noFill/>
          <a:ln w="9525">
            <a:solidFill>
              <a:schemeClr val="bg2"/>
            </a:solidFill>
            <a:round/>
            <a:headEnd/>
            <a:tailEnd/>
          </a:ln>
        </p:spPr>
        <p:txBody>
          <a:bodyPr wrap="none"/>
          <a:lstStyle/>
          <a:p>
            <a:endParaRPr lang="en-US"/>
          </a:p>
        </p:txBody>
      </p:sp>
      <p:sp>
        <p:nvSpPr>
          <p:cNvPr id="11278" name="Line 14"/>
          <p:cNvSpPr>
            <a:spLocks noChangeShapeType="1"/>
          </p:cNvSpPr>
          <p:nvPr/>
        </p:nvSpPr>
        <p:spPr bwMode="auto">
          <a:xfrm>
            <a:off x="2286000" y="5029200"/>
            <a:ext cx="0" cy="1447800"/>
          </a:xfrm>
          <a:prstGeom prst="line">
            <a:avLst/>
          </a:prstGeom>
          <a:noFill/>
          <a:ln w="9525">
            <a:solidFill>
              <a:schemeClr val="bg2"/>
            </a:solidFill>
            <a:round/>
            <a:headEnd/>
            <a:tailEnd/>
          </a:ln>
        </p:spPr>
        <p:txBody>
          <a:bodyPr wrap="none"/>
          <a:lstStyle/>
          <a:p>
            <a:endParaRPr lang="en-US"/>
          </a:p>
        </p:txBody>
      </p:sp>
      <p:sp>
        <p:nvSpPr>
          <p:cNvPr id="11279" name="Line 15"/>
          <p:cNvSpPr>
            <a:spLocks noChangeShapeType="1"/>
          </p:cNvSpPr>
          <p:nvPr/>
        </p:nvSpPr>
        <p:spPr bwMode="auto">
          <a:xfrm>
            <a:off x="6172200" y="1143000"/>
            <a:ext cx="0" cy="990600"/>
          </a:xfrm>
          <a:prstGeom prst="line">
            <a:avLst/>
          </a:prstGeom>
          <a:noFill/>
          <a:ln w="9525">
            <a:solidFill>
              <a:schemeClr val="bg2"/>
            </a:solidFill>
            <a:round/>
            <a:headEnd/>
            <a:tailEnd/>
          </a:ln>
        </p:spPr>
        <p:txBody>
          <a:bodyPr wrap="none"/>
          <a:lstStyle/>
          <a:p>
            <a:endParaRPr lang="en-US"/>
          </a:p>
        </p:txBody>
      </p:sp>
      <p:sp>
        <p:nvSpPr>
          <p:cNvPr id="11280" name="Line 16"/>
          <p:cNvSpPr>
            <a:spLocks noChangeShapeType="1"/>
          </p:cNvSpPr>
          <p:nvPr/>
        </p:nvSpPr>
        <p:spPr bwMode="auto">
          <a:xfrm>
            <a:off x="6172200" y="2895600"/>
            <a:ext cx="0" cy="1600200"/>
          </a:xfrm>
          <a:prstGeom prst="line">
            <a:avLst/>
          </a:prstGeom>
          <a:noFill/>
          <a:ln w="9525">
            <a:solidFill>
              <a:schemeClr val="bg2"/>
            </a:solidFill>
            <a:round/>
            <a:headEnd/>
            <a:tailEnd/>
          </a:ln>
        </p:spPr>
        <p:txBody>
          <a:bodyPr wrap="none"/>
          <a:lstStyle/>
          <a:p>
            <a:endParaRPr lang="en-US"/>
          </a:p>
        </p:txBody>
      </p:sp>
      <p:sp>
        <p:nvSpPr>
          <p:cNvPr id="11281" name="Line 17"/>
          <p:cNvSpPr>
            <a:spLocks noChangeShapeType="1"/>
          </p:cNvSpPr>
          <p:nvPr/>
        </p:nvSpPr>
        <p:spPr bwMode="auto">
          <a:xfrm>
            <a:off x="6172200" y="5029200"/>
            <a:ext cx="0" cy="1447800"/>
          </a:xfrm>
          <a:prstGeom prst="line">
            <a:avLst/>
          </a:prstGeom>
          <a:noFill/>
          <a:ln w="9525">
            <a:solidFill>
              <a:schemeClr val="bg2"/>
            </a:solidFill>
            <a:round/>
            <a:headEnd/>
            <a:tailEnd/>
          </a:ln>
        </p:spPr>
        <p:txBody>
          <a:bodyPr wrap="none"/>
          <a:lstStyle/>
          <a:p>
            <a:endParaRPr lang="en-US"/>
          </a:p>
        </p:txBody>
      </p:sp>
      <p:sp>
        <p:nvSpPr>
          <p:cNvPr id="11282" name="Text Box 18"/>
          <p:cNvSpPr txBox="1">
            <a:spLocks noChangeArrowheads="1"/>
          </p:cNvSpPr>
          <p:nvPr/>
        </p:nvSpPr>
        <p:spPr bwMode="auto">
          <a:xfrm>
            <a:off x="1066800" y="1143000"/>
            <a:ext cx="7620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R4</a:t>
            </a:r>
          </a:p>
        </p:txBody>
      </p:sp>
      <p:sp>
        <p:nvSpPr>
          <p:cNvPr id="11283" name="Text Box 19"/>
          <p:cNvSpPr txBox="1">
            <a:spLocks noChangeArrowheads="1"/>
          </p:cNvSpPr>
          <p:nvPr/>
        </p:nvSpPr>
        <p:spPr bwMode="auto">
          <a:xfrm>
            <a:off x="2971800" y="1143000"/>
            <a:ext cx="8382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R3</a:t>
            </a:r>
          </a:p>
        </p:txBody>
      </p:sp>
      <p:sp>
        <p:nvSpPr>
          <p:cNvPr id="11284" name="Text Box 20"/>
          <p:cNvSpPr txBox="1">
            <a:spLocks noChangeArrowheads="1"/>
          </p:cNvSpPr>
          <p:nvPr/>
        </p:nvSpPr>
        <p:spPr bwMode="auto">
          <a:xfrm>
            <a:off x="4724400" y="1143000"/>
            <a:ext cx="8382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R2</a:t>
            </a:r>
          </a:p>
        </p:txBody>
      </p:sp>
      <p:sp>
        <p:nvSpPr>
          <p:cNvPr id="11285" name="Text Box 21"/>
          <p:cNvSpPr txBox="1">
            <a:spLocks noChangeArrowheads="1"/>
          </p:cNvSpPr>
          <p:nvPr/>
        </p:nvSpPr>
        <p:spPr bwMode="auto">
          <a:xfrm>
            <a:off x="6858000" y="1143000"/>
            <a:ext cx="6096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R1</a:t>
            </a:r>
          </a:p>
        </p:txBody>
      </p:sp>
      <p:sp>
        <p:nvSpPr>
          <p:cNvPr id="11286" name="Text Box 22"/>
          <p:cNvSpPr txBox="1">
            <a:spLocks noChangeArrowheads="1"/>
          </p:cNvSpPr>
          <p:nvPr/>
        </p:nvSpPr>
        <p:spPr bwMode="auto">
          <a:xfrm>
            <a:off x="685800" y="5181600"/>
            <a:ext cx="1447800" cy="1169988"/>
          </a:xfrm>
          <a:prstGeom prst="rect">
            <a:avLst/>
          </a:prstGeom>
          <a:noFill/>
          <a:ln w="9525">
            <a:noFill/>
            <a:miter lim="800000"/>
            <a:headEnd/>
            <a:tailEnd/>
          </a:ln>
        </p:spPr>
        <p:txBody>
          <a:bodyPr>
            <a:spAutoFit/>
          </a:bodyPr>
          <a:lstStyle/>
          <a:p>
            <a:pPr eaLnBrk="0" hangingPunct="0"/>
            <a:r>
              <a:rPr lang="en-US" sz="1400" b="1">
                <a:latin typeface="Albertus" pitchFamily="34" charset="0"/>
              </a:rPr>
              <a:t>Turn over responsibility for decisions and executing</a:t>
            </a:r>
          </a:p>
          <a:p>
            <a:pPr eaLnBrk="0" hangingPunct="0"/>
            <a:r>
              <a:rPr lang="en-US" sz="1400" b="1">
                <a:latin typeface="Albertus" pitchFamily="34" charset="0"/>
              </a:rPr>
              <a:t>to followers</a:t>
            </a:r>
          </a:p>
        </p:txBody>
      </p:sp>
      <p:sp>
        <p:nvSpPr>
          <p:cNvPr id="11287" name="Text Box 23"/>
          <p:cNvSpPr txBox="1">
            <a:spLocks noChangeArrowheads="1"/>
          </p:cNvSpPr>
          <p:nvPr/>
        </p:nvSpPr>
        <p:spPr bwMode="auto">
          <a:xfrm>
            <a:off x="2362200" y="5181600"/>
            <a:ext cx="1752600" cy="942975"/>
          </a:xfrm>
          <a:prstGeom prst="rect">
            <a:avLst/>
          </a:prstGeom>
          <a:noFill/>
          <a:ln w="9525">
            <a:noFill/>
            <a:miter lim="800000"/>
            <a:headEnd/>
            <a:tailEnd/>
          </a:ln>
        </p:spPr>
        <p:txBody>
          <a:bodyPr>
            <a:spAutoFit/>
          </a:bodyPr>
          <a:lstStyle/>
          <a:p>
            <a:pPr eaLnBrk="0" hangingPunct="0"/>
            <a:r>
              <a:rPr lang="en-US" sz="1400" b="1">
                <a:latin typeface="Albertus" pitchFamily="34" charset="0"/>
              </a:rPr>
              <a:t>Find out why the reluctance. Share ideas and help in decision making</a:t>
            </a:r>
          </a:p>
        </p:txBody>
      </p:sp>
      <p:sp>
        <p:nvSpPr>
          <p:cNvPr id="11288" name="Text Box 24"/>
          <p:cNvSpPr txBox="1">
            <a:spLocks noChangeArrowheads="1"/>
          </p:cNvSpPr>
          <p:nvPr/>
        </p:nvSpPr>
        <p:spPr bwMode="auto">
          <a:xfrm>
            <a:off x="4419600" y="5181600"/>
            <a:ext cx="1600200" cy="1155700"/>
          </a:xfrm>
          <a:prstGeom prst="rect">
            <a:avLst/>
          </a:prstGeom>
          <a:noFill/>
          <a:ln w="9525">
            <a:noFill/>
            <a:miter lim="800000"/>
            <a:headEnd/>
            <a:tailEnd/>
          </a:ln>
        </p:spPr>
        <p:txBody>
          <a:bodyPr>
            <a:spAutoFit/>
          </a:bodyPr>
          <a:lstStyle/>
          <a:p>
            <a:pPr eaLnBrk="0" hangingPunct="0"/>
            <a:r>
              <a:rPr lang="en-US" sz="1400" b="1">
                <a:latin typeface="Albertus" pitchFamily="34" charset="0"/>
              </a:rPr>
              <a:t>Explain your decisions and provide opportunity for clarification</a:t>
            </a:r>
          </a:p>
        </p:txBody>
      </p:sp>
      <p:sp>
        <p:nvSpPr>
          <p:cNvPr id="11289" name="Text Box 25"/>
          <p:cNvSpPr txBox="1">
            <a:spLocks noChangeArrowheads="1"/>
          </p:cNvSpPr>
          <p:nvPr/>
        </p:nvSpPr>
        <p:spPr bwMode="auto">
          <a:xfrm>
            <a:off x="6477000" y="5181600"/>
            <a:ext cx="1905000" cy="942975"/>
          </a:xfrm>
          <a:prstGeom prst="rect">
            <a:avLst/>
          </a:prstGeom>
          <a:noFill/>
          <a:ln w="9525">
            <a:noFill/>
            <a:miter lim="800000"/>
            <a:headEnd/>
            <a:tailEnd/>
          </a:ln>
        </p:spPr>
        <p:txBody>
          <a:bodyPr>
            <a:spAutoFit/>
          </a:bodyPr>
          <a:lstStyle/>
          <a:p>
            <a:pPr eaLnBrk="0" hangingPunct="0"/>
            <a:r>
              <a:rPr lang="en-US" sz="1400" b="1">
                <a:latin typeface="Albertus" pitchFamily="34" charset="0"/>
              </a:rPr>
              <a:t>Provide specific instructions and closely supervise performance</a:t>
            </a:r>
          </a:p>
        </p:txBody>
      </p:sp>
      <p:sp>
        <p:nvSpPr>
          <p:cNvPr id="11290" name="Text Box 26"/>
          <p:cNvSpPr txBox="1">
            <a:spLocks noChangeArrowheads="1"/>
          </p:cNvSpPr>
          <p:nvPr/>
        </p:nvSpPr>
        <p:spPr bwMode="auto">
          <a:xfrm>
            <a:off x="762000" y="1600200"/>
            <a:ext cx="1600200" cy="304800"/>
          </a:xfrm>
          <a:prstGeom prst="rect">
            <a:avLst/>
          </a:prstGeom>
          <a:noFill/>
          <a:ln w="9525">
            <a:noFill/>
            <a:miter lim="800000"/>
            <a:headEnd/>
            <a:tailEnd/>
          </a:ln>
        </p:spPr>
        <p:txBody>
          <a:bodyPr>
            <a:spAutoFit/>
          </a:bodyPr>
          <a:lstStyle/>
          <a:p>
            <a:pPr eaLnBrk="0" hangingPunct="0"/>
            <a:r>
              <a:rPr lang="en-US" sz="1400" b="1">
                <a:latin typeface="Albertus" pitchFamily="34" charset="0"/>
              </a:rPr>
              <a:t>Able and willing</a:t>
            </a:r>
          </a:p>
        </p:txBody>
      </p:sp>
      <p:sp>
        <p:nvSpPr>
          <p:cNvPr id="11291" name="Text Box 27"/>
          <p:cNvSpPr txBox="1">
            <a:spLocks noChangeArrowheads="1"/>
          </p:cNvSpPr>
          <p:nvPr/>
        </p:nvSpPr>
        <p:spPr bwMode="auto">
          <a:xfrm>
            <a:off x="2536825" y="1516063"/>
            <a:ext cx="1654175" cy="457200"/>
          </a:xfrm>
          <a:prstGeom prst="rect">
            <a:avLst/>
          </a:prstGeom>
          <a:noFill/>
          <a:ln w="9525">
            <a:noFill/>
            <a:miter lim="800000"/>
            <a:headEnd/>
            <a:tailEnd/>
          </a:ln>
        </p:spPr>
        <p:txBody>
          <a:bodyPr>
            <a:spAutoFit/>
          </a:bodyPr>
          <a:lstStyle/>
          <a:p>
            <a:pPr eaLnBrk="0" hangingPunct="0"/>
            <a:endParaRPr lang="en-US" sz="2400">
              <a:latin typeface="Albertus" pitchFamily="34" charset="0"/>
            </a:endParaRPr>
          </a:p>
        </p:txBody>
      </p:sp>
      <p:sp>
        <p:nvSpPr>
          <p:cNvPr id="11292" name="Text Box 28"/>
          <p:cNvSpPr txBox="1">
            <a:spLocks noChangeArrowheads="1"/>
          </p:cNvSpPr>
          <p:nvPr/>
        </p:nvSpPr>
        <p:spPr bwMode="auto">
          <a:xfrm>
            <a:off x="2362200" y="1524000"/>
            <a:ext cx="1905000" cy="381000"/>
          </a:xfrm>
          <a:prstGeom prst="rect">
            <a:avLst/>
          </a:prstGeom>
          <a:noFill/>
          <a:ln w="9525">
            <a:noFill/>
            <a:miter lim="800000"/>
            <a:headEnd/>
            <a:tailEnd/>
          </a:ln>
        </p:spPr>
        <p:txBody>
          <a:bodyPr>
            <a:spAutoFit/>
          </a:bodyPr>
          <a:lstStyle/>
          <a:p>
            <a:pPr eaLnBrk="0" hangingPunct="0"/>
            <a:endParaRPr lang="en-US" sz="500" b="1">
              <a:latin typeface="Albertus" pitchFamily="34" charset="0"/>
            </a:endParaRPr>
          </a:p>
          <a:p>
            <a:pPr eaLnBrk="0" hangingPunct="0"/>
            <a:r>
              <a:rPr lang="en-US" sz="1400" b="1">
                <a:latin typeface="Albertus" pitchFamily="34" charset="0"/>
              </a:rPr>
              <a:t>Able but unwilling </a:t>
            </a:r>
          </a:p>
        </p:txBody>
      </p:sp>
      <p:sp>
        <p:nvSpPr>
          <p:cNvPr id="11293" name="Text Box 29"/>
          <p:cNvSpPr txBox="1">
            <a:spLocks noChangeArrowheads="1"/>
          </p:cNvSpPr>
          <p:nvPr/>
        </p:nvSpPr>
        <p:spPr bwMode="auto">
          <a:xfrm>
            <a:off x="4419600" y="1524000"/>
            <a:ext cx="1828800" cy="381000"/>
          </a:xfrm>
          <a:prstGeom prst="rect">
            <a:avLst/>
          </a:prstGeom>
          <a:noFill/>
          <a:ln w="9525">
            <a:noFill/>
            <a:miter lim="800000"/>
            <a:headEnd/>
            <a:tailEnd/>
          </a:ln>
        </p:spPr>
        <p:txBody>
          <a:bodyPr>
            <a:spAutoFit/>
          </a:bodyPr>
          <a:lstStyle/>
          <a:p>
            <a:pPr algn="ctr" eaLnBrk="0" hangingPunct="0"/>
            <a:endParaRPr lang="en-US" sz="500" b="1">
              <a:latin typeface="Albertus" pitchFamily="34" charset="0"/>
            </a:endParaRPr>
          </a:p>
          <a:p>
            <a:pPr algn="ctr" eaLnBrk="0" hangingPunct="0"/>
            <a:r>
              <a:rPr lang="en-US" sz="1400" b="1">
                <a:latin typeface="Albertus" pitchFamily="34" charset="0"/>
              </a:rPr>
              <a:t>Unable but willing</a:t>
            </a:r>
          </a:p>
        </p:txBody>
      </p:sp>
      <p:sp>
        <p:nvSpPr>
          <p:cNvPr id="11294" name="Text Box 30"/>
          <p:cNvSpPr txBox="1">
            <a:spLocks noChangeArrowheads="1"/>
          </p:cNvSpPr>
          <p:nvPr/>
        </p:nvSpPr>
        <p:spPr bwMode="auto">
          <a:xfrm>
            <a:off x="6248400" y="1600200"/>
            <a:ext cx="2209800" cy="304800"/>
          </a:xfrm>
          <a:prstGeom prst="rect">
            <a:avLst/>
          </a:prstGeom>
          <a:noFill/>
          <a:ln w="9525">
            <a:noFill/>
            <a:miter lim="800000"/>
            <a:headEnd/>
            <a:tailEnd/>
          </a:ln>
        </p:spPr>
        <p:txBody>
          <a:bodyPr>
            <a:spAutoFit/>
          </a:bodyPr>
          <a:lstStyle/>
          <a:p>
            <a:pPr algn="ctr" eaLnBrk="0" hangingPunct="0"/>
            <a:r>
              <a:rPr lang="en-US" sz="1400" b="1">
                <a:latin typeface="Albertus" pitchFamily="34" charset="0"/>
              </a:rPr>
              <a:t>Unable and unwilling </a:t>
            </a:r>
          </a:p>
        </p:txBody>
      </p:sp>
      <p:sp>
        <p:nvSpPr>
          <p:cNvPr id="11295" name="Text Box 31"/>
          <p:cNvSpPr txBox="1">
            <a:spLocks noChangeArrowheads="1"/>
          </p:cNvSpPr>
          <p:nvPr/>
        </p:nvSpPr>
        <p:spPr bwMode="auto">
          <a:xfrm>
            <a:off x="762000" y="1905000"/>
            <a:ext cx="2895600" cy="346075"/>
          </a:xfrm>
          <a:prstGeom prst="rect">
            <a:avLst/>
          </a:prstGeom>
          <a:solidFill>
            <a:srgbClr val="FFC000"/>
          </a:solidFill>
          <a:ln w="9525">
            <a:solidFill>
              <a:schemeClr val="accent1"/>
            </a:solidFill>
            <a:miter lim="800000"/>
            <a:headEnd/>
            <a:tailEnd/>
          </a:ln>
        </p:spPr>
        <p:txBody>
          <a:bodyPr>
            <a:spAutoFit/>
          </a:bodyPr>
          <a:lstStyle/>
          <a:p>
            <a:pPr eaLnBrk="0" hangingPunct="0"/>
            <a:r>
              <a:rPr lang="en-US" sz="1600">
                <a:solidFill>
                  <a:schemeClr val="folHlink"/>
                </a:solidFill>
                <a:latin typeface="Albertus" pitchFamily="34" charset="0"/>
              </a:rPr>
              <a:t>         </a:t>
            </a:r>
            <a:r>
              <a:rPr lang="en-US" sz="1600" b="1">
                <a:latin typeface="Albertus" pitchFamily="34" charset="0"/>
              </a:rPr>
              <a:t>Follower  Directed</a:t>
            </a:r>
          </a:p>
        </p:txBody>
      </p:sp>
      <p:sp>
        <p:nvSpPr>
          <p:cNvPr id="11296" name="Text Box 32"/>
          <p:cNvSpPr txBox="1">
            <a:spLocks noChangeArrowheads="1"/>
          </p:cNvSpPr>
          <p:nvPr/>
        </p:nvSpPr>
        <p:spPr bwMode="auto">
          <a:xfrm>
            <a:off x="4724400" y="1981200"/>
            <a:ext cx="3429000" cy="346075"/>
          </a:xfrm>
          <a:prstGeom prst="rect">
            <a:avLst/>
          </a:prstGeom>
          <a:solidFill>
            <a:srgbClr val="FFC000"/>
          </a:solidFill>
          <a:ln w="9525">
            <a:solidFill>
              <a:srgbClr val="D72B19"/>
            </a:solidFill>
            <a:miter lim="800000"/>
            <a:headEnd/>
            <a:tailEnd/>
          </a:ln>
        </p:spPr>
        <p:txBody>
          <a:bodyPr>
            <a:spAutoFit/>
          </a:bodyPr>
          <a:lstStyle/>
          <a:p>
            <a:pPr eaLnBrk="0" hangingPunct="0"/>
            <a:r>
              <a:rPr lang="en-US" sz="1600">
                <a:latin typeface="Albertus" pitchFamily="34" charset="0"/>
              </a:rPr>
              <a:t>              </a:t>
            </a:r>
            <a:r>
              <a:rPr lang="en-US" sz="1600" b="1">
                <a:latin typeface="Albertus" pitchFamily="34" charset="0"/>
              </a:rPr>
              <a:t>Leader Directed</a:t>
            </a:r>
          </a:p>
        </p:txBody>
      </p:sp>
      <p:sp>
        <p:nvSpPr>
          <p:cNvPr id="37921" name="Text Box 33"/>
          <p:cNvSpPr txBox="1">
            <a:spLocks noChangeArrowheads="1"/>
          </p:cNvSpPr>
          <p:nvPr/>
        </p:nvSpPr>
        <p:spPr bwMode="auto">
          <a:xfrm>
            <a:off x="2514600" y="4572000"/>
            <a:ext cx="3657600" cy="457200"/>
          </a:xfrm>
          <a:prstGeom prst="rect">
            <a:avLst/>
          </a:prstGeom>
          <a:noFill/>
          <a:ln w="9525">
            <a:noFill/>
            <a:miter lim="800000"/>
            <a:headEnd/>
            <a:tailEnd/>
          </a:ln>
        </p:spPr>
        <p:txBody>
          <a:bodyPr>
            <a:spAutoFit/>
          </a:bodyPr>
          <a:lstStyle/>
          <a:p>
            <a:pPr eaLnBrk="0" hangingPunct="0"/>
            <a:r>
              <a:rPr lang="en-US" sz="2400">
                <a:latin typeface="Albertus" pitchFamily="34" charset="0"/>
              </a:rPr>
              <a:t>       </a:t>
            </a:r>
            <a:r>
              <a:rPr lang="en-US" sz="2400" b="1">
                <a:latin typeface="Albertus" pitchFamily="34" charset="0"/>
              </a:rPr>
              <a:t>How to do it</a:t>
            </a:r>
            <a:r>
              <a:rPr lang="en-US" sz="2400">
                <a:latin typeface="Albertus" pitchFamily="34" charset="0"/>
              </a:rPr>
              <a:t>……</a:t>
            </a:r>
          </a:p>
        </p:txBody>
      </p:sp>
      <p:sp>
        <p:nvSpPr>
          <p:cNvPr id="11298" name="Text Box 34"/>
          <p:cNvSpPr txBox="1">
            <a:spLocks noChangeArrowheads="1"/>
          </p:cNvSpPr>
          <p:nvPr/>
        </p:nvSpPr>
        <p:spPr bwMode="auto">
          <a:xfrm>
            <a:off x="990600" y="685800"/>
            <a:ext cx="77724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Follower  Readiness: Competence &amp; Motivation </a:t>
            </a:r>
          </a:p>
        </p:txBody>
      </p:sp>
      <p:sp>
        <p:nvSpPr>
          <p:cNvPr id="37923" name="Text Box 35"/>
          <p:cNvSpPr txBox="1">
            <a:spLocks noChangeArrowheads="1"/>
          </p:cNvSpPr>
          <p:nvPr/>
        </p:nvSpPr>
        <p:spPr bwMode="auto">
          <a:xfrm>
            <a:off x="2133600" y="2362200"/>
            <a:ext cx="2590800" cy="461963"/>
          </a:xfrm>
          <a:prstGeom prst="rect">
            <a:avLst/>
          </a:prstGeom>
          <a:noFill/>
          <a:ln w="9525">
            <a:noFill/>
            <a:miter lim="800000"/>
            <a:headEnd/>
            <a:tailEnd/>
          </a:ln>
        </p:spPr>
        <p:txBody>
          <a:bodyPr>
            <a:spAutoFit/>
          </a:bodyPr>
          <a:lstStyle/>
          <a:p>
            <a:pPr eaLnBrk="0" hangingPunct="0"/>
            <a:r>
              <a:rPr lang="en-US" sz="2400" b="1" dirty="0">
                <a:latin typeface="Albertus" pitchFamily="34" charset="0"/>
              </a:rPr>
              <a:t> </a:t>
            </a:r>
            <a:r>
              <a:rPr lang="en-US" sz="2400" b="1" dirty="0" smtClean="0">
                <a:latin typeface="Albertus" pitchFamily="34" charset="0"/>
              </a:rPr>
              <a:t>Leader</a:t>
            </a:r>
            <a:endParaRPr lang="en-US" sz="2400" b="1" dirty="0">
              <a:latin typeface="Albertus" pitchFamily="34" charset="0"/>
            </a:endParaRPr>
          </a:p>
        </p:txBody>
      </p:sp>
      <p:sp>
        <p:nvSpPr>
          <p:cNvPr id="11300" name="Text Box 36"/>
          <p:cNvSpPr txBox="1">
            <a:spLocks noChangeArrowheads="1"/>
          </p:cNvSpPr>
          <p:nvPr/>
        </p:nvSpPr>
        <p:spPr bwMode="auto">
          <a:xfrm>
            <a:off x="1066800" y="2819400"/>
            <a:ext cx="6858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S4</a:t>
            </a:r>
          </a:p>
        </p:txBody>
      </p:sp>
      <p:sp>
        <p:nvSpPr>
          <p:cNvPr id="11301" name="Text Box 37"/>
          <p:cNvSpPr txBox="1">
            <a:spLocks noChangeArrowheads="1"/>
          </p:cNvSpPr>
          <p:nvPr/>
        </p:nvSpPr>
        <p:spPr bwMode="auto">
          <a:xfrm>
            <a:off x="2895600" y="2895600"/>
            <a:ext cx="609600" cy="457200"/>
          </a:xfrm>
          <a:prstGeom prst="rect">
            <a:avLst/>
          </a:prstGeom>
          <a:noFill/>
          <a:ln w="9525">
            <a:noFill/>
            <a:miter lim="800000"/>
            <a:headEnd/>
            <a:tailEnd/>
          </a:ln>
        </p:spPr>
        <p:txBody>
          <a:bodyPr>
            <a:spAutoFit/>
          </a:bodyPr>
          <a:lstStyle/>
          <a:p>
            <a:pPr eaLnBrk="0" hangingPunct="0"/>
            <a:r>
              <a:rPr lang="en-US" sz="2400" b="1" dirty="0">
                <a:latin typeface="Albertus" pitchFamily="34" charset="0"/>
              </a:rPr>
              <a:t>S3</a:t>
            </a:r>
          </a:p>
        </p:txBody>
      </p:sp>
      <p:sp>
        <p:nvSpPr>
          <p:cNvPr id="11302" name="Text Box 38"/>
          <p:cNvSpPr txBox="1">
            <a:spLocks noChangeArrowheads="1"/>
          </p:cNvSpPr>
          <p:nvPr/>
        </p:nvSpPr>
        <p:spPr bwMode="auto">
          <a:xfrm>
            <a:off x="4724400" y="2895600"/>
            <a:ext cx="8382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S2</a:t>
            </a:r>
          </a:p>
        </p:txBody>
      </p:sp>
      <p:sp>
        <p:nvSpPr>
          <p:cNvPr id="11303" name="Text Box 39"/>
          <p:cNvSpPr txBox="1">
            <a:spLocks noChangeArrowheads="1"/>
          </p:cNvSpPr>
          <p:nvPr/>
        </p:nvSpPr>
        <p:spPr bwMode="auto">
          <a:xfrm>
            <a:off x="6858000" y="2895600"/>
            <a:ext cx="685800" cy="457200"/>
          </a:xfrm>
          <a:prstGeom prst="rect">
            <a:avLst/>
          </a:prstGeom>
          <a:noFill/>
          <a:ln w="9525">
            <a:noFill/>
            <a:miter lim="800000"/>
            <a:headEnd/>
            <a:tailEnd/>
          </a:ln>
        </p:spPr>
        <p:txBody>
          <a:bodyPr>
            <a:spAutoFit/>
          </a:bodyPr>
          <a:lstStyle/>
          <a:p>
            <a:pPr eaLnBrk="0" hangingPunct="0"/>
            <a:r>
              <a:rPr lang="en-US" sz="2400" b="1">
                <a:latin typeface="Albertus" pitchFamily="34" charset="0"/>
              </a:rPr>
              <a:t>S1</a:t>
            </a:r>
          </a:p>
        </p:txBody>
      </p:sp>
      <p:sp>
        <p:nvSpPr>
          <p:cNvPr id="11304" name="Text Box 40"/>
          <p:cNvSpPr txBox="1">
            <a:spLocks noChangeArrowheads="1"/>
          </p:cNvSpPr>
          <p:nvPr/>
        </p:nvSpPr>
        <p:spPr bwMode="auto">
          <a:xfrm>
            <a:off x="762000" y="3352800"/>
            <a:ext cx="1295400" cy="954088"/>
          </a:xfrm>
          <a:prstGeom prst="rect">
            <a:avLst/>
          </a:prstGeom>
          <a:noFill/>
          <a:ln w="9525">
            <a:noFill/>
            <a:miter lim="800000"/>
            <a:headEnd/>
            <a:tailEnd/>
          </a:ln>
        </p:spPr>
        <p:txBody>
          <a:bodyPr>
            <a:spAutoFit/>
          </a:bodyPr>
          <a:lstStyle/>
          <a:p>
            <a:pPr eaLnBrk="0" hangingPunct="0"/>
            <a:r>
              <a:rPr lang="en-US" sz="1400" b="1">
                <a:latin typeface="Albertus" pitchFamily="34" charset="0"/>
              </a:rPr>
              <a:t>Delegating</a:t>
            </a:r>
          </a:p>
          <a:p>
            <a:pPr eaLnBrk="0" hangingPunct="0"/>
            <a:r>
              <a:rPr lang="en-US" sz="1400" b="1">
                <a:latin typeface="Albertus" pitchFamily="34" charset="0"/>
              </a:rPr>
              <a:t>Observing</a:t>
            </a:r>
          </a:p>
          <a:p>
            <a:pPr eaLnBrk="0" hangingPunct="0"/>
            <a:r>
              <a:rPr lang="en-US" sz="1400" b="1">
                <a:latin typeface="Albertus" pitchFamily="34" charset="0"/>
              </a:rPr>
              <a:t>Fulfilling</a:t>
            </a:r>
          </a:p>
          <a:p>
            <a:pPr eaLnBrk="0" hangingPunct="0"/>
            <a:r>
              <a:rPr lang="en-US" sz="1400" b="1">
                <a:latin typeface="Albertus" pitchFamily="34" charset="0"/>
              </a:rPr>
              <a:t>Empower</a:t>
            </a:r>
          </a:p>
        </p:txBody>
      </p:sp>
      <p:sp>
        <p:nvSpPr>
          <p:cNvPr id="11305" name="Text Box 41"/>
          <p:cNvSpPr txBox="1">
            <a:spLocks noChangeArrowheads="1"/>
          </p:cNvSpPr>
          <p:nvPr/>
        </p:nvSpPr>
        <p:spPr bwMode="auto">
          <a:xfrm>
            <a:off x="2514600" y="3352800"/>
            <a:ext cx="1447800" cy="738188"/>
          </a:xfrm>
          <a:prstGeom prst="rect">
            <a:avLst/>
          </a:prstGeom>
          <a:noFill/>
          <a:ln w="9525">
            <a:noFill/>
            <a:miter lim="800000"/>
            <a:headEnd/>
            <a:tailEnd/>
          </a:ln>
        </p:spPr>
        <p:txBody>
          <a:bodyPr>
            <a:spAutoFit/>
          </a:bodyPr>
          <a:lstStyle/>
          <a:p>
            <a:pPr eaLnBrk="0" hangingPunct="0"/>
            <a:r>
              <a:rPr lang="en-US" sz="1400" b="1">
                <a:latin typeface="Albertus" pitchFamily="34" charset="0"/>
              </a:rPr>
              <a:t>Understanding </a:t>
            </a:r>
          </a:p>
          <a:p>
            <a:pPr eaLnBrk="0" hangingPunct="0"/>
            <a:r>
              <a:rPr lang="en-US" sz="1400" b="1">
                <a:latin typeface="Albertus" pitchFamily="34" charset="0"/>
              </a:rPr>
              <a:t>Encouraging</a:t>
            </a:r>
          </a:p>
          <a:p>
            <a:pPr eaLnBrk="0" hangingPunct="0"/>
            <a:r>
              <a:rPr lang="en-US" sz="1400" b="1">
                <a:latin typeface="Albertus" pitchFamily="34" charset="0"/>
              </a:rPr>
              <a:t>Collaborating</a:t>
            </a:r>
          </a:p>
        </p:txBody>
      </p:sp>
      <p:sp>
        <p:nvSpPr>
          <p:cNvPr id="11306" name="Text Box 42"/>
          <p:cNvSpPr txBox="1">
            <a:spLocks noChangeArrowheads="1"/>
          </p:cNvSpPr>
          <p:nvPr/>
        </p:nvSpPr>
        <p:spPr bwMode="auto">
          <a:xfrm>
            <a:off x="4419600" y="3352800"/>
            <a:ext cx="1676400" cy="738188"/>
          </a:xfrm>
          <a:prstGeom prst="rect">
            <a:avLst/>
          </a:prstGeom>
          <a:noFill/>
          <a:ln w="9525">
            <a:noFill/>
            <a:miter lim="800000"/>
            <a:headEnd/>
            <a:tailEnd/>
          </a:ln>
        </p:spPr>
        <p:txBody>
          <a:bodyPr>
            <a:spAutoFit/>
          </a:bodyPr>
          <a:lstStyle/>
          <a:p>
            <a:pPr eaLnBrk="0" hangingPunct="0"/>
            <a:r>
              <a:rPr lang="en-US" sz="1400" b="1">
                <a:latin typeface="Albertus" pitchFamily="34" charset="0"/>
              </a:rPr>
              <a:t>    Training</a:t>
            </a:r>
          </a:p>
          <a:p>
            <a:pPr eaLnBrk="0" hangingPunct="0"/>
            <a:r>
              <a:rPr lang="en-US" sz="1400" b="1">
                <a:latin typeface="Albertus" pitchFamily="34" charset="0"/>
              </a:rPr>
              <a:t>    Explaining</a:t>
            </a:r>
          </a:p>
          <a:p>
            <a:pPr eaLnBrk="0" hangingPunct="0"/>
            <a:r>
              <a:rPr lang="en-US" sz="1400" b="1">
                <a:latin typeface="Albertus" pitchFamily="34" charset="0"/>
              </a:rPr>
              <a:t>    Monitoring</a:t>
            </a:r>
          </a:p>
        </p:txBody>
      </p:sp>
      <p:sp>
        <p:nvSpPr>
          <p:cNvPr id="11307" name="Text Box 43"/>
          <p:cNvSpPr txBox="1">
            <a:spLocks noChangeArrowheads="1"/>
          </p:cNvSpPr>
          <p:nvPr/>
        </p:nvSpPr>
        <p:spPr bwMode="auto">
          <a:xfrm>
            <a:off x="6324600" y="3352800"/>
            <a:ext cx="1981200" cy="738188"/>
          </a:xfrm>
          <a:prstGeom prst="rect">
            <a:avLst/>
          </a:prstGeom>
          <a:noFill/>
          <a:ln w="9525">
            <a:noFill/>
            <a:miter lim="800000"/>
            <a:headEnd/>
            <a:tailEnd/>
          </a:ln>
        </p:spPr>
        <p:txBody>
          <a:bodyPr>
            <a:spAutoFit/>
          </a:bodyPr>
          <a:lstStyle/>
          <a:p>
            <a:pPr eaLnBrk="0" hangingPunct="0"/>
            <a:r>
              <a:rPr lang="en-US" sz="1400" b="1">
                <a:latin typeface="Albertus" pitchFamily="34" charset="0"/>
              </a:rPr>
              <a:t>        Telling</a:t>
            </a:r>
          </a:p>
          <a:p>
            <a:pPr eaLnBrk="0" hangingPunct="0"/>
            <a:r>
              <a:rPr lang="en-US" sz="1400" b="1">
                <a:latin typeface="Albertus" pitchFamily="34" charset="0"/>
              </a:rPr>
              <a:t>        Guiding</a:t>
            </a:r>
          </a:p>
          <a:p>
            <a:pPr eaLnBrk="0" hangingPunct="0"/>
            <a:r>
              <a:rPr lang="en-US" sz="1400" b="1">
                <a:latin typeface="Albertus" pitchFamily="34" charset="0"/>
              </a:rPr>
              <a:t>        Directing</a:t>
            </a:r>
          </a:p>
        </p:txBody>
      </p:sp>
      <p:sp>
        <p:nvSpPr>
          <p:cNvPr id="44" name="Rectangle 43"/>
          <p:cNvSpPr/>
          <p:nvPr/>
        </p:nvSpPr>
        <p:spPr>
          <a:xfrm>
            <a:off x="3429000" y="2362200"/>
            <a:ext cx="1502334" cy="461665"/>
          </a:xfrm>
          <a:prstGeom prst="rect">
            <a:avLst/>
          </a:prstGeom>
        </p:spPr>
        <p:txBody>
          <a:bodyPr wrap="none">
            <a:spAutoFit/>
          </a:bodyPr>
          <a:lstStyle/>
          <a:p>
            <a:pPr lvl="0" eaLnBrk="0" hangingPunct="0"/>
            <a:r>
              <a:rPr lang="en-US" sz="2400" b="1" dirty="0" smtClean="0">
                <a:solidFill>
                  <a:prstClr val="black"/>
                </a:solidFill>
                <a:latin typeface="Albertus" pitchFamily="34" charset="0"/>
              </a:rPr>
              <a:t>Behavior</a:t>
            </a:r>
            <a:endParaRPr lang="en-US" sz="2400" b="1" dirty="0">
              <a:solidFill>
                <a:prstClr val="black"/>
              </a:solidFill>
              <a:latin typeface="Albertu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923"/>
                                        </p:tgtEl>
                                        <p:attrNameLst>
                                          <p:attrName>style.visibility</p:attrName>
                                        </p:attrNameLst>
                                      </p:cBhvr>
                                      <p:to>
                                        <p:strVal val="visible"/>
                                      </p:to>
                                    </p:set>
                                    <p:animEffect transition="in" filter="box(in)">
                                      <p:cBhvr>
                                        <p:cTn id="12" dur="500"/>
                                        <p:tgtEl>
                                          <p:spTgt spid="379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circle(in)">
                                      <p:cBhvr>
                                        <p:cTn id="17" dur="2000"/>
                                        <p:tgtEl>
                                          <p:spTgt spid="378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921"/>
                                        </p:tgtEl>
                                        <p:attrNameLst>
                                          <p:attrName>style.visibility</p:attrName>
                                        </p:attrNameLst>
                                      </p:cBhvr>
                                      <p:to>
                                        <p:strVal val="visible"/>
                                      </p:to>
                                    </p:set>
                                    <p:animEffect transition="in" filter="blinds(horizontal)">
                                      <p:cBhvr>
                                        <p:cTn id="22" dur="500"/>
                                        <p:tgtEl>
                                          <p:spTgt spid="379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7893"/>
                                        </p:tgtEl>
                                        <p:attrNameLst>
                                          <p:attrName>style.visibility</p:attrName>
                                        </p:attrNameLst>
                                      </p:cBhvr>
                                      <p:to>
                                        <p:strVal val="visible"/>
                                      </p:to>
                                    </p:set>
                                    <p:animEffect transition="in" filter="diamond(in)">
                                      <p:cBhvr>
                                        <p:cTn id="27" dur="2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921" grpId="0"/>
      <p:bldP spid="379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the organizational Successful?</a:t>
            </a:r>
            <a:endParaRPr lang="en-US" dirty="0"/>
          </a:p>
        </p:txBody>
      </p:sp>
      <p:sp>
        <p:nvSpPr>
          <p:cNvPr id="3" name="Content Placeholder 2"/>
          <p:cNvSpPr>
            <a:spLocks noGrp="1"/>
          </p:cNvSpPr>
          <p:nvPr>
            <p:ph idx="1"/>
          </p:nvPr>
        </p:nvSpPr>
        <p:spPr/>
        <p:txBody>
          <a:bodyPr/>
          <a:lstStyle/>
          <a:p>
            <a:pPr>
              <a:buNone/>
            </a:pPr>
            <a:r>
              <a:rPr lang="en-US" sz="4800" dirty="0" smtClean="0">
                <a:solidFill>
                  <a:srgbClr val="C00000"/>
                </a:solidFill>
              </a:rPr>
              <a:t>Leaders</a:t>
            </a:r>
          </a:p>
          <a:p>
            <a:r>
              <a:rPr lang="en-US" dirty="0" smtClean="0"/>
              <a:t>-their personality</a:t>
            </a:r>
          </a:p>
          <a:p>
            <a:r>
              <a:rPr lang="en-US" dirty="0" smtClean="0"/>
              <a:t>- their motivations</a:t>
            </a:r>
          </a:p>
          <a:p>
            <a:r>
              <a:rPr lang="en-US" dirty="0" smtClean="0"/>
              <a:t>-their way of leading the team</a:t>
            </a:r>
          </a:p>
          <a:p>
            <a:r>
              <a:rPr lang="en-US" dirty="0" smtClean="0"/>
              <a:t>-their way of communication</a:t>
            </a:r>
          </a:p>
          <a:p>
            <a:r>
              <a:rPr lang="en-US" dirty="0" smtClean="0"/>
              <a:t>-their way of decision making</a:t>
            </a:r>
          </a:p>
          <a:p>
            <a:r>
              <a:rPr lang="en-US" dirty="0" smtClean="0"/>
              <a:t>- their way of handling the crisis</a:t>
            </a:r>
          </a:p>
          <a:p>
            <a:r>
              <a:rPr lang="en-US" dirty="0" smtClean="0"/>
              <a:t>- their way of managing the conflicts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28600"/>
            <a:ext cx="8229600" cy="838200"/>
          </a:xfrm>
        </p:spPr>
        <p:txBody>
          <a:bodyPr/>
          <a:lstStyle/>
          <a:p>
            <a:r>
              <a:rPr lang="en-US" sz="4000" b="0"/>
              <a:t>SITUATIONAL LEADERSHIP</a:t>
            </a:r>
            <a:r>
              <a:rPr lang="en-US" sz="4000"/>
              <a:t/>
            </a:r>
            <a:br>
              <a:rPr lang="en-US" sz="4000"/>
            </a:br>
            <a:endParaRPr lang="en-US" sz="4000"/>
          </a:p>
        </p:txBody>
      </p:sp>
      <p:sp>
        <p:nvSpPr>
          <p:cNvPr id="87043" name="Rectangle 3"/>
          <p:cNvSpPr>
            <a:spLocks noGrp="1" noChangeArrowheads="1"/>
          </p:cNvSpPr>
          <p:nvPr>
            <p:ph type="body" idx="1"/>
          </p:nvPr>
        </p:nvSpPr>
        <p:spPr>
          <a:xfrm>
            <a:off x="457200" y="762000"/>
            <a:ext cx="8229600" cy="5638800"/>
          </a:xfrm>
        </p:spPr>
        <p:txBody>
          <a:bodyPr/>
          <a:lstStyle/>
          <a:p>
            <a:r>
              <a:rPr lang="en-US" sz="2800" dirty="0"/>
              <a:t> Blanchard and Hersey said that the Leadership Style (S1 - S4) of the leader must correspond to the Development level (D1 - D4) of the follower - and it's the leader who adapts.  </a:t>
            </a:r>
          </a:p>
          <a:p>
            <a:endParaRPr lang="en-US" sz="2800" dirty="0"/>
          </a:p>
          <a:p>
            <a:r>
              <a:rPr lang="en-US" sz="2800" dirty="0"/>
              <a:t>For example, a new </a:t>
            </a:r>
            <a:r>
              <a:rPr lang="en-US" sz="2800" dirty="0" smtClean="0"/>
              <a:t> subordinate  </a:t>
            </a:r>
            <a:r>
              <a:rPr lang="en-US" sz="2800" dirty="0"/>
              <a:t>joins your team and you're asked to help them through the first few days.  You sit </a:t>
            </a:r>
            <a:r>
              <a:rPr lang="en-US" sz="2800" dirty="0" smtClean="0"/>
              <a:t> him, </a:t>
            </a:r>
            <a:r>
              <a:rPr lang="en-US" sz="2800" dirty="0"/>
              <a:t>show them a pile </a:t>
            </a:r>
            <a:r>
              <a:rPr lang="en-US" sz="2800" dirty="0" smtClean="0"/>
              <a:t>of files  </a:t>
            </a:r>
            <a:r>
              <a:rPr lang="en-US" sz="2800" dirty="0"/>
              <a:t>invoices that need to be processed today, and push off to a meeting. </a:t>
            </a:r>
          </a:p>
          <a:p>
            <a:endParaRPr lang="en-US" sz="2800" dirty="0"/>
          </a:p>
          <a:p>
            <a:r>
              <a:rPr lang="en-US" sz="4800" b="1" dirty="0"/>
              <a:t>What have you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Response</a:t>
            </a:r>
          </a:p>
        </p:txBody>
      </p:sp>
      <p:sp>
        <p:nvSpPr>
          <p:cNvPr id="90115" name="Rectangle 3"/>
          <p:cNvSpPr>
            <a:spLocks noGrp="1" noChangeArrowheads="1"/>
          </p:cNvSpPr>
          <p:nvPr>
            <p:ph type="body" idx="1"/>
          </p:nvPr>
        </p:nvSpPr>
        <p:spPr/>
        <p:txBody>
          <a:bodyPr/>
          <a:lstStyle/>
          <a:p>
            <a:r>
              <a:rPr lang="en-US" sz="4000" dirty="0"/>
              <a:t>They're at level D1, and you've adopted S4.  Everyone loses because the new person feels helpless and de motivated, and you don't get the invoices processed.</a:t>
            </a:r>
          </a:p>
          <a:p>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Situation 2</a:t>
            </a:r>
          </a:p>
        </p:txBody>
      </p:sp>
      <p:sp>
        <p:nvSpPr>
          <p:cNvPr id="88067" name="Rectangle 3"/>
          <p:cNvSpPr>
            <a:spLocks noGrp="1" noChangeArrowheads="1"/>
          </p:cNvSpPr>
          <p:nvPr>
            <p:ph type="body" idx="1"/>
          </p:nvPr>
        </p:nvSpPr>
        <p:spPr/>
        <p:txBody>
          <a:bodyPr/>
          <a:lstStyle/>
          <a:p>
            <a:r>
              <a:rPr lang="en-US" dirty="0"/>
              <a:t>On the other hand, you're handing over to an experienced colleague before you leave for a holiday.  You've listed all the tasks that need to be done, and a set of instructions on how to carry out each one. </a:t>
            </a:r>
          </a:p>
          <a:p>
            <a:endParaRPr lang="en-US" dirty="0"/>
          </a:p>
          <a:p>
            <a:r>
              <a:rPr lang="en-US" sz="5400" b="1" dirty="0"/>
              <a:t>What have you 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Response</a:t>
            </a:r>
          </a:p>
        </p:txBody>
      </p:sp>
      <p:sp>
        <p:nvSpPr>
          <p:cNvPr id="91139" name="Rectangle 3"/>
          <p:cNvSpPr>
            <a:spLocks noGrp="1" noChangeArrowheads="1"/>
          </p:cNvSpPr>
          <p:nvPr>
            <p:ph type="body" idx="1"/>
          </p:nvPr>
        </p:nvSpPr>
        <p:spPr/>
        <p:txBody>
          <a:bodyPr/>
          <a:lstStyle/>
          <a:p>
            <a:r>
              <a:rPr lang="en-US" sz="2800" dirty="0"/>
              <a:t>They're at level D4, and you've adopted S1.  The work will probably get done, but not the way you expected, and your colleague despises you for treating him like an idiot.</a:t>
            </a:r>
          </a:p>
          <a:p>
            <a:r>
              <a:rPr lang="en-US" sz="2800" dirty="0"/>
              <a:t>But swap the situations and things get better.  Leave detailed instructions and a checklist for the new person, and they'll thank you for it.  Give your colleague a quick chat and a few notes before you go on holiday, and everything will be fine.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685800"/>
          </a:xfrm>
        </p:spPr>
        <p:txBody>
          <a:bodyPr/>
          <a:lstStyle/>
          <a:p>
            <a:pPr eaLnBrk="1" hangingPunct="1"/>
            <a:r>
              <a:rPr lang="en-US" sz="4000" dirty="0" smtClean="0"/>
              <a:t>Skills of an Effective Leader</a:t>
            </a:r>
            <a:endParaRPr lang="en-US" dirty="0" smtClean="0"/>
          </a:p>
        </p:txBody>
      </p:sp>
      <p:sp>
        <p:nvSpPr>
          <p:cNvPr id="25603" name="Rectangle 3"/>
          <p:cNvSpPr>
            <a:spLocks noGrp="1" noChangeArrowheads="1"/>
          </p:cNvSpPr>
          <p:nvPr>
            <p:ph type="body" idx="1"/>
          </p:nvPr>
        </p:nvSpPr>
        <p:spPr>
          <a:xfrm>
            <a:off x="609600" y="1143000"/>
            <a:ext cx="7848600" cy="5410200"/>
          </a:xfrm>
        </p:spPr>
        <p:txBody>
          <a:bodyPr/>
          <a:lstStyle/>
          <a:p>
            <a:pPr lvl="2" eaLnBrk="1" hangingPunct="1">
              <a:buFontTx/>
              <a:buNone/>
            </a:pPr>
            <a:endParaRPr lang="en-US" dirty="0" smtClean="0">
              <a:latin typeface="Verdana" pitchFamily="34" charset="0"/>
            </a:endParaRPr>
          </a:p>
          <a:p>
            <a:pPr lvl="2" eaLnBrk="1" hangingPunct="1"/>
            <a:endParaRPr lang="en-US" dirty="0" smtClean="0">
              <a:latin typeface="Verdana" pitchFamily="34" charset="0"/>
            </a:endParaRPr>
          </a:p>
          <a:p>
            <a:pPr lvl="2" eaLnBrk="1" hangingPunct="1"/>
            <a:r>
              <a:rPr lang="en-US" dirty="0" smtClean="0">
                <a:latin typeface="Verdana" pitchFamily="34" charset="0"/>
              </a:rPr>
              <a:t>Clarity and Focus</a:t>
            </a:r>
          </a:p>
          <a:p>
            <a:pPr lvl="2" eaLnBrk="1" hangingPunct="1"/>
            <a:r>
              <a:rPr lang="en-US" dirty="0" smtClean="0">
                <a:latin typeface="Verdana" pitchFamily="34" charset="0"/>
              </a:rPr>
              <a:t>Ability to Judge People</a:t>
            </a:r>
          </a:p>
          <a:p>
            <a:pPr lvl="2" eaLnBrk="1" hangingPunct="1"/>
            <a:r>
              <a:rPr lang="en-US" dirty="0" smtClean="0">
                <a:latin typeface="Verdana" pitchFamily="34" charset="0"/>
              </a:rPr>
              <a:t>Ability to develop People</a:t>
            </a:r>
          </a:p>
          <a:p>
            <a:pPr lvl="2" eaLnBrk="1" hangingPunct="1"/>
            <a:r>
              <a:rPr lang="en-US" dirty="0" smtClean="0">
                <a:latin typeface="Verdana" pitchFamily="34" charset="0"/>
              </a:rPr>
              <a:t>Emotional Stability</a:t>
            </a:r>
          </a:p>
          <a:p>
            <a:pPr lvl="2" eaLnBrk="1" hangingPunct="1"/>
            <a:r>
              <a:rPr lang="en-US" dirty="0" smtClean="0">
                <a:latin typeface="Verdana" pitchFamily="34" charset="0"/>
              </a:rPr>
              <a:t>Adaptability</a:t>
            </a:r>
          </a:p>
          <a:p>
            <a:pPr lvl="2" eaLnBrk="1" hangingPunct="1"/>
            <a:r>
              <a:rPr lang="en-US" dirty="0" smtClean="0">
                <a:latin typeface="Verdana" pitchFamily="34" charset="0"/>
              </a:rPr>
              <a:t>Effective Communication Skills</a:t>
            </a:r>
          </a:p>
          <a:p>
            <a:pPr lvl="2" eaLnBrk="1" hangingPunct="1"/>
            <a:r>
              <a:rPr lang="en-US" dirty="0" smtClean="0">
                <a:latin typeface="Verdana" pitchFamily="34" charset="0"/>
              </a:rPr>
              <a:t>Ability to take unpleasant Decisions</a:t>
            </a:r>
          </a:p>
          <a:p>
            <a:pPr lvl="2" eaLnBrk="1" hangingPunct="1"/>
            <a:r>
              <a:rPr lang="en-US" dirty="0" smtClean="0">
                <a:latin typeface="Verdana" pitchFamily="34" charset="0"/>
              </a:rPr>
              <a:t>Humility</a:t>
            </a:r>
          </a:p>
          <a:p>
            <a:pPr lvl="2" eaLnBrk="1" hangingPunct="1"/>
            <a:r>
              <a:rPr lang="en-US" dirty="0" smtClean="0">
                <a:latin typeface="Verdana" pitchFamily="34" charset="0"/>
              </a:rPr>
              <a:t>Ability to keep others before self</a:t>
            </a:r>
          </a:p>
          <a:p>
            <a:pPr lvl="2" eaLnBrk="1" hangingPunct="1"/>
            <a:r>
              <a:rPr lang="en-US" sz="2000" dirty="0" smtClean="0">
                <a:latin typeface="Verdana" pitchFamily="34" charset="0"/>
              </a:rPr>
              <a:t>Emotional Intelligence</a:t>
            </a:r>
          </a:p>
          <a:p>
            <a:pPr eaLnBrk="1" hangingPunct="1">
              <a:lnSpc>
                <a:spcPct val="120000"/>
              </a:lnSpc>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b="1" dirty="0" smtClean="0">
                <a:latin typeface="Arial" charset="0"/>
              </a:rPr>
              <a:t>Common complaints</a:t>
            </a:r>
            <a:r>
              <a:rPr lang="en-US" sz="4000" dirty="0" smtClean="0">
                <a:latin typeface="Arial" charset="0"/>
              </a:rPr>
              <a:t/>
            </a:r>
            <a:br>
              <a:rPr lang="en-US" sz="4000" dirty="0" smtClean="0">
                <a:latin typeface="Arial" charset="0"/>
              </a:rPr>
            </a:br>
            <a:endParaRPr lang="en-US" dirty="0" smtClean="0"/>
          </a:p>
        </p:txBody>
      </p:sp>
      <p:sp>
        <p:nvSpPr>
          <p:cNvPr id="28675" name="Rectangle 3"/>
          <p:cNvSpPr>
            <a:spLocks noGrp="1" noChangeArrowheads="1"/>
          </p:cNvSpPr>
          <p:nvPr>
            <p:ph type="body" idx="1"/>
          </p:nvPr>
        </p:nvSpPr>
        <p:spPr/>
        <p:txBody>
          <a:bodyPr/>
          <a:lstStyle/>
          <a:p>
            <a:r>
              <a:rPr lang="en-US" smtClean="0"/>
              <a:t>Lack of social skills, motivation to keep learning, and inability to take criticism</a:t>
            </a:r>
          </a:p>
          <a:p>
            <a:endParaRPr lang="en-US" smtClean="0"/>
          </a:p>
          <a:p>
            <a:r>
              <a:rPr lang="en-US" smtClean="0"/>
              <a:t>Leads to plateaued or derailed careers because of crucial gaps in EQ (EI)</a:t>
            </a:r>
          </a:p>
          <a:p>
            <a:pPr>
              <a:buFont typeface="Wingdings" pitchFamily="2" charset="2"/>
              <a:buNone/>
            </a:pPr>
            <a:endParaRPr lang="en-US" b="1"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t>www.eqindia.com</a:t>
            </a:r>
          </a:p>
        </p:txBody>
      </p:sp>
      <p:sp>
        <p:nvSpPr>
          <p:cNvPr id="15" name="Slide Number Placeholder 4"/>
          <p:cNvSpPr>
            <a:spLocks noGrp="1"/>
          </p:cNvSpPr>
          <p:nvPr>
            <p:ph type="sldNum" sz="quarter" idx="11"/>
          </p:nvPr>
        </p:nvSpPr>
        <p:spPr/>
        <p:txBody>
          <a:bodyPr/>
          <a:lstStyle/>
          <a:p>
            <a:fld id="{93EDA8EE-8153-4C2B-91B0-B0D8E597F301}" type="slidenum">
              <a:rPr lang="en-US"/>
              <a:pPr/>
              <a:t>36</a:t>
            </a:fld>
            <a:endParaRPr lang="en-US"/>
          </a:p>
        </p:txBody>
      </p:sp>
      <p:sp>
        <p:nvSpPr>
          <p:cNvPr id="19458" name="Rectangle 2"/>
          <p:cNvSpPr>
            <a:spLocks noGrp="1" noChangeArrowheads="1"/>
          </p:cNvSpPr>
          <p:nvPr>
            <p:ph type="title"/>
          </p:nvPr>
        </p:nvSpPr>
        <p:spPr>
          <a:xfrm>
            <a:off x="682625" y="533400"/>
            <a:ext cx="7626350" cy="1074738"/>
          </a:xfrm>
        </p:spPr>
        <p:txBody>
          <a:bodyPr/>
          <a:lstStyle/>
          <a:p>
            <a:r>
              <a:rPr lang="en-US" sz="2000" b="1"/>
              <a:t>TWO VIEW POINTS ABOUT EQ</a:t>
            </a:r>
          </a:p>
        </p:txBody>
      </p:sp>
      <p:graphicFrame>
        <p:nvGraphicFramePr>
          <p:cNvPr id="19504" name="Group 48"/>
          <p:cNvGraphicFramePr>
            <a:graphicFrameLocks noGrp="1"/>
          </p:cNvGraphicFramePr>
          <p:nvPr>
            <p:ph type="tbl" idx="1"/>
          </p:nvPr>
        </p:nvGraphicFramePr>
        <p:xfrm>
          <a:off x="457200" y="1371600"/>
          <a:ext cx="8382000" cy="5181601"/>
        </p:xfrm>
        <a:graphic>
          <a:graphicData uri="http://schemas.openxmlformats.org/drawingml/2006/table">
            <a:tbl>
              <a:tblPr/>
              <a:tblGrid>
                <a:gridCol w="4191000"/>
                <a:gridCol w="4191000"/>
              </a:tblGrid>
              <a:tr h="11414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2"/>
                          </a:solidFill>
                          <a:effectLst/>
                          <a:latin typeface="Arial" charset="0"/>
                        </a:rPr>
                        <a:t>Traditionalists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0000"/>
                          </a:solidFill>
                          <a:effectLst/>
                          <a:latin typeface="Arial" charset="0"/>
                        </a:rPr>
                        <a:t>say that emotions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660033"/>
                          </a:solidFill>
                          <a:effectLst/>
                          <a:latin typeface="Arial" charset="0"/>
                        </a:rPr>
                        <a:t>High performers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FF0000"/>
                          </a:solidFill>
                          <a:effectLst/>
                          <a:latin typeface="Arial" charset="0"/>
                        </a:rPr>
                        <a:t>say that emotions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188">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660033"/>
                          </a:solidFill>
                          <a:effectLst/>
                          <a:latin typeface="Arial" charset="0"/>
                        </a:rPr>
                        <a:t>Distract us</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660033"/>
                          </a:solidFill>
                          <a:effectLst/>
                          <a:latin typeface="Arial" charset="0"/>
                        </a:rPr>
                        <a:t>Increase our </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660033"/>
                          </a:solidFill>
                          <a:effectLst/>
                          <a:latin typeface="Arial" charset="0"/>
                        </a:rPr>
                        <a:t>  vulnerability</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660033"/>
                          </a:solidFill>
                          <a:effectLst/>
                          <a:latin typeface="Arial" charset="0"/>
                        </a:rPr>
                        <a:t>Cloud our judgment</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660033"/>
                          </a:solidFill>
                          <a:effectLst/>
                          <a:latin typeface="Arial" charset="0"/>
                        </a:rPr>
                        <a:t>Inhibit free flow of              data</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chemeClr val="tx1"/>
                          </a:solidFill>
                          <a:effectLst/>
                          <a:latin typeface="Arial" charset="0"/>
                        </a:rPr>
                        <a:t>Must be controlled</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333300"/>
                          </a:solidFill>
                          <a:effectLst/>
                          <a:latin typeface="Arial" charset="0"/>
                        </a:rPr>
                        <a:t>Motivate us</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333300"/>
                          </a:solidFill>
                          <a:effectLst/>
                          <a:latin typeface="Arial" charset="0"/>
                        </a:rPr>
                        <a:t>Increase our</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rgbClr val="333300"/>
                          </a:solidFill>
                          <a:effectLst/>
                          <a:latin typeface="Arial" charset="0"/>
                        </a:rPr>
                        <a:t>  confidence</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333300"/>
                          </a:solidFill>
                          <a:effectLst/>
                          <a:latin typeface="Arial" charset="0"/>
                        </a:rPr>
                        <a:t>Speed our  analysis</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333300"/>
                          </a:solidFill>
                          <a:effectLst/>
                          <a:latin typeface="Arial" charset="0"/>
                        </a:rPr>
                        <a:t>Build trust</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rgbClr val="333300"/>
                          </a:solidFill>
                          <a:effectLst/>
                          <a:latin typeface="Arial" charset="0"/>
                        </a:rPr>
                        <a:t>Provide vital feedback</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en-US" sz="2800" b="0" i="0" u="none" strike="noStrike" cap="none" normalizeH="0" baseline="0" smtClean="0">
                          <a:ln>
                            <a:noFill/>
                          </a:ln>
                          <a:solidFill>
                            <a:schemeClr val="tx1"/>
                          </a:solidFill>
                          <a:effectLst/>
                          <a:latin typeface="Arial" charset="0"/>
                        </a:rPr>
                        <a:t>Must be managed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www.eqindia.com</a:t>
            </a:r>
          </a:p>
        </p:txBody>
      </p:sp>
      <p:sp>
        <p:nvSpPr>
          <p:cNvPr id="6" name="Slide Number Placeholder 4"/>
          <p:cNvSpPr>
            <a:spLocks noGrp="1"/>
          </p:cNvSpPr>
          <p:nvPr>
            <p:ph type="sldNum" sz="quarter" idx="11"/>
          </p:nvPr>
        </p:nvSpPr>
        <p:spPr/>
        <p:txBody>
          <a:bodyPr/>
          <a:lstStyle/>
          <a:p>
            <a:fld id="{02B46C27-8342-4D98-B13A-585B0CCBC3DB}" type="slidenum">
              <a:rPr lang="en-US"/>
              <a:pPr/>
              <a:t>37</a:t>
            </a:fld>
            <a:endParaRPr lang="en-US"/>
          </a:p>
        </p:txBody>
      </p:sp>
      <p:sp>
        <p:nvSpPr>
          <p:cNvPr id="49154" name="Rectangle 2"/>
          <p:cNvSpPr>
            <a:spLocks noGrp="1" noChangeArrowheads="1"/>
          </p:cNvSpPr>
          <p:nvPr>
            <p:ph type="title"/>
          </p:nvPr>
        </p:nvSpPr>
        <p:spPr>
          <a:xfrm>
            <a:off x="457200" y="457200"/>
            <a:ext cx="8229600" cy="908050"/>
          </a:xfrm>
        </p:spPr>
        <p:txBody>
          <a:bodyPr/>
          <a:lstStyle/>
          <a:p>
            <a:r>
              <a:rPr lang="en-US" b="1"/>
              <a:t>What Exactly Is EQ</a:t>
            </a:r>
          </a:p>
        </p:txBody>
      </p:sp>
      <p:sp>
        <p:nvSpPr>
          <p:cNvPr id="49155" name="Rectangle 3"/>
          <p:cNvSpPr>
            <a:spLocks noGrp="1" noChangeArrowheads="1"/>
          </p:cNvSpPr>
          <p:nvPr>
            <p:ph type="body" idx="1"/>
          </p:nvPr>
        </p:nvSpPr>
        <p:spPr>
          <a:xfrm>
            <a:off x="685800" y="1524000"/>
            <a:ext cx="7772400" cy="4572000"/>
          </a:xfrm>
        </p:spPr>
        <p:txBody>
          <a:bodyPr/>
          <a:lstStyle/>
          <a:p>
            <a:pPr algn="just">
              <a:lnSpc>
                <a:spcPct val="80000"/>
              </a:lnSpc>
              <a:buFont typeface="Wingdings" pitchFamily="2" charset="2"/>
              <a:buNone/>
            </a:pPr>
            <a:r>
              <a:rPr lang="en-US" sz="2800">
                <a:solidFill>
                  <a:srgbClr val="FF0000"/>
                </a:solidFill>
              </a:rPr>
              <a:t>   Emotional intelligence or Emotional Quotient is simply defined as:</a:t>
            </a:r>
          </a:p>
          <a:p>
            <a:pPr algn="just">
              <a:lnSpc>
                <a:spcPct val="80000"/>
              </a:lnSpc>
            </a:pPr>
            <a:r>
              <a:rPr lang="en-US" sz="2800">
                <a:solidFill>
                  <a:srgbClr val="0000CC"/>
                </a:solidFill>
              </a:rPr>
              <a:t> knowing what feels good, what feels bad,</a:t>
            </a:r>
          </a:p>
          <a:p>
            <a:pPr algn="just">
              <a:lnSpc>
                <a:spcPct val="80000"/>
              </a:lnSpc>
              <a:buFont typeface="Wingdings" pitchFamily="2" charset="2"/>
              <a:buNone/>
            </a:pPr>
            <a:r>
              <a:rPr lang="en-US" sz="2800">
                <a:solidFill>
                  <a:srgbClr val="0000CC"/>
                </a:solidFill>
              </a:rPr>
              <a:t>	 and how to get from bad to good.</a:t>
            </a:r>
          </a:p>
          <a:p>
            <a:pPr algn="just">
              <a:lnSpc>
                <a:spcPct val="80000"/>
              </a:lnSpc>
            </a:pPr>
            <a:r>
              <a:rPr lang="en-US" sz="2800">
                <a:solidFill>
                  <a:srgbClr val="660066"/>
                </a:solidFill>
              </a:rPr>
              <a:t>Knowing your emotions and knowing emotion of others.</a:t>
            </a:r>
          </a:p>
          <a:p>
            <a:pPr algn="just">
              <a:lnSpc>
                <a:spcPct val="80000"/>
              </a:lnSpc>
            </a:pPr>
            <a:r>
              <a:rPr lang="en-US" sz="2800">
                <a:solidFill>
                  <a:srgbClr val="333300"/>
                </a:solidFill>
              </a:rPr>
              <a:t> It refers to emotional management skills which provide competency to balance emotions and reason so as to maximize</a:t>
            </a:r>
          </a:p>
          <a:p>
            <a:pPr algn="just">
              <a:lnSpc>
                <a:spcPct val="80000"/>
              </a:lnSpc>
              <a:buFont typeface="Wingdings" pitchFamily="2" charset="2"/>
              <a:buNone/>
            </a:pPr>
            <a:r>
              <a:rPr lang="en-US" sz="2800">
                <a:solidFill>
                  <a:srgbClr val="333300"/>
                </a:solidFill>
              </a:rPr>
              <a:t>   long term happiness.</a:t>
            </a:r>
          </a:p>
          <a:p>
            <a:pPr>
              <a:lnSpc>
                <a:spcPct val="80000"/>
              </a:lnSpc>
              <a:buFont typeface="Wingdings" pitchFamily="2" charset="2"/>
              <a:buNone/>
            </a:pPr>
            <a:r>
              <a:rPr lang="en-US" sz="2800"/>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81000"/>
            <a:ext cx="8610600" cy="1143000"/>
          </a:xfrm>
        </p:spPr>
        <p:txBody>
          <a:bodyPr/>
          <a:lstStyle/>
          <a:p>
            <a:pPr eaLnBrk="1" hangingPunct="1"/>
            <a:r>
              <a:rPr lang="en-US" smtClean="0">
                <a:latin typeface="Comic Sans MS" pitchFamily="66" charset="0"/>
              </a:rPr>
              <a:t>Identify emotions</a:t>
            </a:r>
          </a:p>
        </p:txBody>
      </p:sp>
      <p:sp>
        <p:nvSpPr>
          <p:cNvPr id="35843" name="Rectangle 3"/>
          <p:cNvSpPr>
            <a:spLocks noGrp="1" noChangeArrowheads="1"/>
          </p:cNvSpPr>
          <p:nvPr>
            <p:ph type="body" idx="1"/>
          </p:nvPr>
        </p:nvSpPr>
        <p:spPr/>
        <p:txBody>
          <a:bodyPr/>
          <a:lstStyle/>
          <a:p>
            <a:pPr eaLnBrk="1" hangingPunct="1"/>
            <a:r>
              <a:rPr lang="en-US" smtClean="0"/>
              <a:t>Identify how you feel</a:t>
            </a:r>
          </a:p>
          <a:p>
            <a:pPr eaLnBrk="1" hangingPunct="1"/>
            <a:r>
              <a:rPr lang="en-US" smtClean="0"/>
              <a:t>Identify how others feel</a:t>
            </a:r>
          </a:p>
          <a:p>
            <a:pPr eaLnBrk="1" hangingPunct="1"/>
            <a:r>
              <a:rPr lang="en-US" smtClean="0"/>
              <a:t>Sense emotions in music</a:t>
            </a:r>
          </a:p>
          <a:p>
            <a:pPr eaLnBrk="1" hangingPunct="1"/>
            <a:r>
              <a:rPr lang="en-US" smtClean="0"/>
              <a:t>Sense emotions in art</a:t>
            </a:r>
          </a:p>
          <a:p>
            <a:pPr eaLnBrk="1" hangingPunct="1"/>
            <a:r>
              <a:rPr lang="en-US" smtClean="0"/>
              <a:t>Detect real vs fake emotions - accuracy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latin typeface="Comic Sans MS" pitchFamily="66" charset="0"/>
              </a:rPr>
              <a:t>Emotional Intelligence</a:t>
            </a:r>
          </a:p>
        </p:txBody>
      </p:sp>
      <p:sp>
        <p:nvSpPr>
          <p:cNvPr id="26627" name="Rectangle 3"/>
          <p:cNvSpPr>
            <a:spLocks noGrp="1" noChangeArrowheads="1"/>
          </p:cNvSpPr>
          <p:nvPr>
            <p:ph type="body" idx="1"/>
          </p:nvPr>
        </p:nvSpPr>
        <p:spPr/>
        <p:txBody>
          <a:bodyPr/>
          <a:lstStyle/>
          <a:p>
            <a:pPr>
              <a:lnSpc>
                <a:spcPct val="90000"/>
              </a:lnSpc>
            </a:pPr>
            <a:r>
              <a:rPr lang="en-US" sz="2800" smtClean="0"/>
              <a:t>Seen as the fundamental key to success  and leadership - and </a:t>
            </a:r>
            <a:r>
              <a:rPr lang="en-US" sz="2800" b="1" smtClean="0"/>
              <a:t>it can be learned</a:t>
            </a:r>
            <a:r>
              <a:rPr lang="en-US" sz="2800" smtClean="0"/>
              <a:t>!</a:t>
            </a:r>
          </a:p>
          <a:p>
            <a:pPr>
              <a:lnSpc>
                <a:spcPct val="90000"/>
              </a:lnSpc>
            </a:pPr>
            <a:endParaRPr lang="en-US" sz="2800" smtClean="0"/>
          </a:p>
          <a:p>
            <a:pPr>
              <a:lnSpc>
                <a:spcPct val="90000"/>
              </a:lnSpc>
            </a:pPr>
            <a:r>
              <a:rPr lang="en-US" sz="2800" smtClean="0"/>
              <a:t>Working with people</a:t>
            </a:r>
          </a:p>
          <a:p>
            <a:pPr lvl="1">
              <a:lnSpc>
                <a:spcPct val="90000"/>
              </a:lnSpc>
            </a:pPr>
            <a:r>
              <a:rPr lang="en-US" sz="2400" smtClean="0"/>
              <a:t>      Not just about being nice</a:t>
            </a:r>
          </a:p>
          <a:p>
            <a:pPr lvl="1">
              <a:lnSpc>
                <a:spcPct val="90000"/>
              </a:lnSpc>
            </a:pPr>
            <a:r>
              <a:rPr lang="en-US" sz="2400" smtClean="0"/>
              <a:t>      Managing one’s own emotions</a:t>
            </a:r>
          </a:p>
          <a:p>
            <a:pPr lvl="1">
              <a:lnSpc>
                <a:spcPct val="90000"/>
              </a:lnSpc>
            </a:pPr>
            <a:r>
              <a:rPr lang="en-US" sz="2400" smtClean="0"/>
              <a:t>      Ability to handle encounters</a:t>
            </a:r>
          </a:p>
          <a:p>
            <a:pPr lvl="1">
              <a:lnSpc>
                <a:spcPct val="90000"/>
              </a:lnSpc>
            </a:pPr>
            <a:r>
              <a:rPr lang="en-US" sz="2400" smtClean="0"/>
              <a:t>      Teamwork</a:t>
            </a:r>
          </a:p>
          <a:p>
            <a:pPr lvl="1">
              <a:lnSpc>
                <a:spcPct val="90000"/>
              </a:lnSpc>
            </a:pPr>
            <a:r>
              <a:rPr lang="en-US" sz="2400" smtClean="0"/>
              <a:t>      Leadership</a:t>
            </a:r>
          </a:p>
          <a:p>
            <a:pPr lvl="2">
              <a:lnSpc>
                <a:spcPct val="90000"/>
              </a:lnSpc>
              <a:buFont typeface="Wingdings" pitchFamily="2" charset="2"/>
              <a:buNone/>
            </a:pPr>
            <a:endParaRPr lang="en-US" sz="2000" smtClean="0"/>
          </a:p>
          <a:p>
            <a:pPr lvl="2">
              <a:lnSpc>
                <a:spcPct val="90000"/>
              </a:lnSpc>
              <a:buFont typeface="Wingdings" pitchFamily="2" charset="2"/>
              <a:buNone/>
            </a:pPr>
            <a:endParaRPr lang="en-US" sz="2000" smtClean="0"/>
          </a:p>
          <a:p>
            <a:pPr>
              <a:lnSpc>
                <a:spcPct val="90000"/>
              </a:lnSpc>
              <a:buFont typeface="Wingdings" pitchFamily="2" charset="2"/>
              <a:buNone/>
            </a:pPr>
            <a:endParaRPr lang="en-US" sz="2800" smtClean="0"/>
          </a:p>
          <a:p>
            <a:pPr>
              <a:lnSpc>
                <a:spcPct val="90000"/>
              </a:lnSpc>
            </a:pPr>
            <a:endParaRPr lang="en-US" sz="28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Personality of A Leader- </a:t>
            </a:r>
            <a:br>
              <a:rPr lang="en-US" sz="4000" b="1" dirty="0" smtClean="0"/>
            </a:br>
            <a:r>
              <a:rPr lang="en-US" sz="4000" b="1" dirty="0" smtClean="0"/>
              <a:t>Self Assessment…</a:t>
            </a:r>
            <a:endParaRPr lang="en-US" sz="4000" b="1" dirty="0"/>
          </a:p>
        </p:txBody>
      </p:sp>
      <p:sp>
        <p:nvSpPr>
          <p:cNvPr id="3" name="Content Placeholder 2"/>
          <p:cNvSpPr>
            <a:spLocks noGrp="1"/>
          </p:cNvSpPr>
          <p:nvPr>
            <p:ph idx="1"/>
          </p:nvPr>
        </p:nvSpPr>
        <p:spPr>
          <a:xfrm>
            <a:off x="0" y="1935163"/>
            <a:ext cx="9144000" cy="4389437"/>
          </a:xfrm>
        </p:spPr>
        <p:txBody>
          <a:bodyPr/>
          <a:lstStyle/>
          <a:p>
            <a:r>
              <a:rPr lang="en-US" dirty="0" smtClean="0"/>
              <a:t>Casual about Appointments 1-------------------7 Never late</a:t>
            </a:r>
          </a:p>
          <a:p>
            <a:r>
              <a:rPr lang="en-US" dirty="0" smtClean="0"/>
              <a:t>Not Competitive 1 ----------------------7-Very Competitive</a:t>
            </a:r>
          </a:p>
          <a:p>
            <a:r>
              <a:rPr lang="en-US" dirty="0" smtClean="0"/>
              <a:t>Never Feel Rushed 1---------------------7 -Always Rushed</a:t>
            </a:r>
          </a:p>
          <a:p>
            <a:r>
              <a:rPr lang="en-US" dirty="0" smtClean="0"/>
              <a:t>Take things one at a time 1----7 Try to do many things at once</a:t>
            </a:r>
          </a:p>
          <a:p>
            <a:r>
              <a:rPr lang="en-US" dirty="0" smtClean="0"/>
              <a:t>Slow doing things 1-----------7 -fast doing things</a:t>
            </a:r>
          </a:p>
          <a:p>
            <a:r>
              <a:rPr lang="en-US" dirty="0" smtClean="0"/>
              <a:t>Express Feelings 1------------------7 -Sit on Feelings</a:t>
            </a:r>
          </a:p>
          <a:p>
            <a:r>
              <a:rPr lang="en-US" dirty="0" smtClean="0"/>
              <a:t>Many Interests 1-------------------7-Few Interests outside work</a:t>
            </a:r>
          </a:p>
          <a:p>
            <a:endParaRPr lang="en-US" dirty="0" smtClean="0"/>
          </a:p>
          <a:p>
            <a:r>
              <a:rPr lang="en-US" dirty="0" smtClean="0"/>
              <a:t>Add the numbers selected for each statement and multiply by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0"/>
          </p:nvPr>
        </p:nvSpPr>
        <p:spPr/>
        <p:txBody>
          <a:bodyPr/>
          <a:lstStyle/>
          <a:p>
            <a:r>
              <a:rPr lang="en-US"/>
              <a:t>www.eqindia.com</a:t>
            </a:r>
          </a:p>
        </p:txBody>
      </p:sp>
      <p:sp>
        <p:nvSpPr>
          <p:cNvPr id="10" name="Slide Number Placeholder 5"/>
          <p:cNvSpPr>
            <a:spLocks noGrp="1"/>
          </p:cNvSpPr>
          <p:nvPr>
            <p:ph type="sldNum" sz="quarter" idx="11"/>
          </p:nvPr>
        </p:nvSpPr>
        <p:spPr/>
        <p:txBody>
          <a:bodyPr/>
          <a:lstStyle/>
          <a:p>
            <a:fld id="{88C9E905-A930-4574-9E11-DDE875CF10D6}" type="slidenum">
              <a:rPr lang="en-US"/>
              <a:pPr/>
              <a:t>40</a:t>
            </a:fld>
            <a:endParaRPr lang="en-US"/>
          </a:p>
        </p:txBody>
      </p:sp>
      <p:sp>
        <p:nvSpPr>
          <p:cNvPr id="11266" name="Rectangle 2"/>
          <p:cNvSpPr>
            <a:spLocks noGrp="1" noChangeArrowheads="1"/>
          </p:cNvSpPr>
          <p:nvPr>
            <p:ph type="title"/>
          </p:nvPr>
        </p:nvSpPr>
        <p:spPr/>
        <p:txBody>
          <a:bodyPr/>
          <a:lstStyle/>
          <a:p>
            <a:r>
              <a:rPr lang="en-US" b="1"/>
              <a:t>IQ v/s EQ</a:t>
            </a:r>
            <a:br>
              <a:rPr lang="en-US" b="1"/>
            </a:br>
            <a:r>
              <a:rPr lang="en-US" sz="1800" b="1"/>
              <a:t>(Intelligence Quotient v/s Emotional Quotient)</a:t>
            </a:r>
          </a:p>
        </p:txBody>
      </p:sp>
      <p:sp>
        <p:nvSpPr>
          <p:cNvPr id="11267" name="Rectangle 3"/>
          <p:cNvSpPr>
            <a:spLocks noChangeArrowheads="1"/>
          </p:cNvSpPr>
          <p:nvPr/>
        </p:nvSpPr>
        <p:spPr bwMode="auto">
          <a:xfrm>
            <a:off x="3171825" y="2643188"/>
            <a:ext cx="9144000" cy="0"/>
          </a:xfrm>
          <a:prstGeom prst="rect">
            <a:avLst/>
          </a:prstGeom>
          <a:noFill/>
          <a:ln w="9525">
            <a:noFill/>
            <a:miter lim="800000"/>
            <a:headEnd/>
            <a:tailEnd/>
          </a:ln>
          <a:effectLst/>
        </p:spPr>
        <p:txBody>
          <a:bodyPr>
            <a:spAutoFit/>
          </a:bodyPr>
          <a:lstStyle/>
          <a:p>
            <a:endParaRPr lang="en-US"/>
          </a:p>
        </p:txBody>
      </p:sp>
      <p:sp>
        <p:nvSpPr>
          <p:cNvPr id="11269" name="Rectangle 5"/>
          <p:cNvSpPr>
            <a:spLocks noGrp="1" noChangeArrowheads="1"/>
          </p:cNvSpPr>
          <p:nvPr>
            <p:ph type="body" sz="half" idx="1"/>
          </p:nvPr>
        </p:nvSpPr>
        <p:spPr>
          <a:xfrm>
            <a:off x="228600" y="1981200"/>
            <a:ext cx="3810000" cy="4114800"/>
          </a:xfrm>
        </p:spPr>
        <p:txBody>
          <a:bodyPr/>
          <a:lstStyle/>
          <a:p>
            <a:pPr algn="just"/>
            <a:r>
              <a:rPr lang="en-US" sz="2800"/>
              <a:t>The research shows that IQ can help you to be </a:t>
            </a:r>
            <a:r>
              <a:rPr lang="en-US" sz="2800">
                <a:solidFill>
                  <a:srgbClr val="FF0066"/>
                </a:solidFill>
              </a:rPr>
              <a:t>successful</a:t>
            </a:r>
            <a:r>
              <a:rPr lang="en-US" sz="2800"/>
              <a:t> to the extent of     </a:t>
            </a:r>
            <a:r>
              <a:rPr lang="en-US" sz="2800">
                <a:solidFill>
                  <a:srgbClr val="FF0066"/>
                </a:solidFill>
              </a:rPr>
              <a:t>20</a:t>
            </a:r>
            <a:r>
              <a:rPr lang="en-US" sz="2800"/>
              <a:t> percent only in life.  The rest of    </a:t>
            </a:r>
            <a:r>
              <a:rPr lang="en-US" sz="2800">
                <a:solidFill>
                  <a:srgbClr val="FF0066"/>
                </a:solidFill>
              </a:rPr>
              <a:t>80</a:t>
            </a:r>
            <a:r>
              <a:rPr lang="en-US" sz="2800"/>
              <a:t> percent </a:t>
            </a:r>
            <a:r>
              <a:rPr lang="en-US" sz="2800">
                <a:solidFill>
                  <a:srgbClr val="FF0066"/>
                </a:solidFill>
              </a:rPr>
              <a:t>success</a:t>
            </a:r>
            <a:r>
              <a:rPr lang="en-US" sz="2800"/>
              <a:t> depends on your EQ</a:t>
            </a:r>
          </a:p>
        </p:txBody>
      </p:sp>
      <p:sp>
        <p:nvSpPr>
          <p:cNvPr id="11272" name="Rectangle 8"/>
          <p:cNvSpPr>
            <a:spLocks noChangeArrowheads="1"/>
          </p:cNvSpPr>
          <p:nvPr/>
        </p:nvSpPr>
        <p:spPr bwMode="auto">
          <a:xfrm>
            <a:off x="3486150" y="2528888"/>
            <a:ext cx="9144000" cy="0"/>
          </a:xfrm>
          <a:prstGeom prst="rect">
            <a:avLst/>
          </a:prstGeom>
          <a:noFill/>
          <a:ln w="9525">
            <a:noFill/>
            <a:miter lim="800000"/>
            <a:headEnd/>
            <a:tailEnd/>
          </a:ln>
          <a:effectLst/>
        </p:spPr>
        <p:txBody>
          <a:bodyPr>
            <a:spAutoFit/>
          </a:bodyPr>
          <a:lstStyle/>
          <a:p>
            <a:endParaRPr lang="en-US"/>
          </a:p>
        </p:txBody>
      </p:sp>
      <p:graphicFrame>
        <p:nvGraphicFramePr>
          <p:cNvPr id="11278" name="Object 14"/>
          <p:cNvGraphicFramePr>
            <a:graphicFrameLocks noChangeAspect="1"/>
          </p:cNvGraphicFramePr>
          <p:nvPr/>
        </p:nvGraphicFramePr>
        <p:xfrm>
          <a:off x="3581400" y="2438400"/>
          <a:ext cx="5562600" cy="3178175"/>
        </p:xfrm>
        <a:graphic>
          <a:graphicData uri="http://schemas.openxmlformats.org/presentationml/2006/ole">
            <p:oleObj spid="_x0000_s71682" name="Chart" r:id="rId4" imgW="2956320" imgH="1895400" progId="Excel.Sheet.8">
              <p:embed/>
            </p:oleObj>
          </a:graphicData>
        </a:graphic>
      </p:graphicFrame>
      <p:sp>
        <p:nvSpPr>
          <p:cNvPr id="11279" name="Text Box 15"/>
          <p:cNvSpPr txBox="1">
            <a:spLocks noChangeArrowheads="1"/>
          </p:cNvSpPr>
          <p:nvPr/>
        </p:nvSpPr>
        <p:spPr bwMode="auto">
          <a:xfrm>
            <a:off x="5334000" y="4191000"/>
            <a:ext cx="1143000" cy="822325"/>
          </a:xfrm>
          <a:prstGeom prst="rect">
            <a:avLst/>
          </a:prstGeom>
          <a:noFill/>
          <a:ln w="9525">
            <a:noFill/>
            <a:miter lim="800000"/>
            <a:headEnd/>
            <a:tailEnd/>
          </a:ln>
          <a:effectLst/>
        </p:spPr>
        <p:txBody>
          <a:bodyPr>
            <a:spAutoFit/>
          </a:bodyPr>
          <a:lstStyle/>
          <a:p>
            <a:pPr eaLnBrk="1" hangingPunct="1">
              <a:spcBef>
                <a:spcPct val="50000"/>
              </a:spcBef>
            </a:pPr>
            <a:r>
              <a:rPr lang="en-US" sz="2400">
                <a:solidFill>
                  <a:schemeClr val="bg1"/>
                </a:solidFill>
                <a:latin typeface="Arial Black" pitchFamily="34" charset="0"/>
              </a:rPr>
              <a:t>80% EQ</a:t>
            </a:r>
          </a:p>
        </p:txBody>
      </p:sp>
      <p:sp>
        <p:nvSpPr>
          <p:cNvPr id="11280" name="Text Box 16"/>
          <p:cNvSpPr txBox="1">
            <a:spLocks noChangeArrowheads="1"/>
          </p:cNvSpPr>
          <p:nvPr/>
        </p:nvSpPr>
        <p:spPr bwMode="auto">
          <a:xfrm>
            <a:off x="6553200" y="2819400"/>
            <a:ext cx="1219200" cy="822325"/>
          </a:xfrm>
          <a:prstGeom prst="rect">
            <a:avLst/>
          </a:prstGeom>
          <a:noFill/>
          <a:ln w="9525">
            <a:noFill/>
            <a:miter lim="800000"/>
            <a:headEnd/>
            <a:tailEnd/>
          </a:ln>
          <a:effectLst/>
        </p:spPr>
        <p:txBody>
          <a:bodyPr>
            <a:spAutoFit/>
          </a:bodyPr>
          <a:lstStyle/>
          <a:p>
            <a:pPr eaLnBrk="1" hangingPunct="1">
              <a:spcBef>
                <a:spcPct val="50000"/>
              </a:spcBef>
            </a:pPr>
            <a:r>
              <a:rPr lang="en-US" sz="2400">
                <a:latin typeface="Arial Black" pitchFamily="34" charset="0"/>
              </a:rPr>
              <a:t>20% IQ</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0-#ppt_w/2"/>
                                          </p:val>
                                        </p:tav>
                                        <p:tav tm="100000">
                                          <p:val>
                                            <p:strVal val="#ppt_x"/>
                                          </p:val>
                                        </p:tav>
                                      </p:tavLst>
                                    </p:anim>
                                    <p:anim calcmode="lin" valueType="num">
                                      <p:cBhvr additive="base">
                                        <p:cTn id="8"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8"/>
                                        </p:tgtEl>
                                        <p:attrNameLst>
                                          <p:attrName>style.visibility</p:attrName>
                                        </p:attrNameLst>
                                      </p:cBhvr>
                                      <p:to>
                                        <p:strVal val="visible"/>
                                      </p:to>
                                    </p:set>
                                    <p:anim calcmode="lin" valueType="num">
                                      <p:cBhvr additive="base">
                                        <p:cTn id="13" dur="500" fill="hold"/>
                                        <p:tgtEl>
                                          <p:spTgt spid="11278"/>
                                        </p:tgtEl>
                                        <p:attrNameLst>
                                          <p:attrName>ppt_x</p:attrName>
                                        </p:attrNameLst>
                                      </p:cBhvr>
                                      <p:tavLst>
                                        <p:tav tm="0">
                                          <p:val>
                                            <p:strVal val="0-#ppt_w/2"/>
                                          </p:val>
                                        </p:tav>
                                        <p:tav tm="100000">
                                          <p:val>
                                            <p:strVal val="#ppt_x"/>
                                          </p:val>
                                        </p:tav>
                                      </p:tavLst>
                                    </p:anim>
                                    <p:anim calcmode="lin" valueType="num">
                                      <p:cBhvr additive="base">
                                        <p:cTn id="14"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9"/>
                                        </p:tgtEl>
                                        <p:attrNameLst>
                                          <p:attrName>style.visibility</p:attrName>
                                        </p:attrNameLst>
                                      </p:cBhvr>
                                      <p:to>
                                        <p:strVal val="visible"/>
                                      </p:to>
                                    </p:set>
                                    <p:anim calcmode="lin" valueType="num">
                                      <p:cBhvr additive="base">
                                        <p:cTn id="19" dur="500" fill="hold"/>
                                        <p:tgtEl>
                                          <p:spTgt spid="11279"/>
                                        </p:tgtEl>
                                        <p:attrNameLst>
                                          <p:attrName>ppt_x</p:attrName>
                                        </p:attrNameLst>
                                      </p:cBhvr>
                                      <p:tavLst>
                                        <p:tav tm="0">
                                          <p:val>
                                            <p:strVal val="0-#ppt_w/2"/>
                                          </p:val>
                                        </p:tav>
                                        <p:tav tm="100000">
                                          <p:val>
                                            <p:strVal val="#ppt_x"/>
                                          </p:val>
                                        </p:tav>
                                      </p:tavLst>
                                    </p:anim>
                                    <p:anim calcmode="lin" valueType="num">
                                      <p:cBhvr additive="base">
                                        <p:cTn id="20"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OleChart spid="11278" grpId="0"/>
      <p:bldP spid="1127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1"/>
          <p:cNvSpPr>
            <a:spLocks noGrp="1"/>
          </p:cNvSpPr>
          <p:nvPr>
            <p:ph type="ftr" sz="quarter" idx="10"/>
          </p:nvPr>
        </p:nvSpPr>
        <p:spPr/>
        <p:txBody>
          <a:bodyPr/>
          <a:lstStyle/>
          <a:p>
            <a:r>
              <a:rPr lang="en-US"/>
              <a:t>www.eqindia.com</a:t>
            </a:r>
          </a:p>
        </p:txBody>
      </p:sp>
      <p:sp>
        <p:nvSpPr>
          <p:cNvPr id="51" name="Slide Number Placeholder 2"/>
          <p:cNvSpPr>
            <a:spLocks noGrp="1"/>
          </p:cNvSpPr>
          <p:nvPr>
            <p:ph type="sldNum" sz="quarter" idx="11"/>
          </p:nvPr>
        </p:nvSpPr>
        <p:spPr/>
        <p:txBody>
          <a:bodyPr/>
          <a:lstStyle/>
          <a:p>
            <a:fld id="{FEC11944-1AD3-4415-8E6E-F9FDDD2A1BFD}" type="slidenum">
              <a:rPr lang="en-US"/>
              <a:pPr/>
              <a:t>41</a:t>
            </a:fld>
            <a:endParaRPr lang="en-US"/>
          </a:p>
        </p:txBody>
      </p:sp>
      <p:grpSp>
        <p:nvGrpSpPr>
          <p:cNvPr id="2" name="Group 5"/>
          <p:cNvGrpSpPr>
            <a:grpSpLocks/>
          </p:cNvGrpSpPr>
          <p:nvPr/>
        </p:nvGrpSpPr>
        <p:grpSpPr bwMode="auto">
          <a:xfrm>
            <a:off x="6180138" y="2873375"/>
            <a:ext cx="190500" cy="352425"/>
            <a:chOff x="3893" y="1810"/>
            <a:chExt cx="120" cy="222"/>
          </a:xfrm>
        </p:grpSpPr>
        <p:sp>
          <p:nvSpPr>
            <p:cNvPr id="27651" name="Line 3"/>
            <p:cNvSpPr>
              <a:spLocks noChangeShapeType="1"/>
            </p:cNvSpPr>
            <p:nvPr/>
          </p:nvSpPr>
          <p:spPr bwMode="auto">
            <a:xfrm>
              <a:off x="3955" y="1810"/>
              <a:ext cx="1" cy="111"/>
            </a:xfrm>
            <a:prstGeom prst="line">
              <a:avLst/>
            </a:prstGeom>
            <a:noFill/>
            <a:ln w="17463">
              <a:solidFill>
                <a:srgbClr val="000000"/>
              </a:solidFill>
              <a:round/>
              <a:headEnd/>
              <a:tailEnd/>
            </a:ln>
          </p:spPr>
          <p:txBody>
            <a:bodyPr/>
            <a:lstStyle/>
            <a:p>
              <a:endParaRPr lang="en-US"/>
            </a:p>
          </p:txBody>
        </p:sp>
        <p:sp>
          <p:nvSpPr>
            <p:cNvPr id="27652" name="Freeform 4"/>
            <p:cNvSpPr>
              <a:spLocks/>
            </p:cNvSpPr>
            <p:nvPr/>
          </p:nvSpPr>
          <p:spPr bwMode="auto">
            <a:xfrm>
              <a:off x="3893" y="1913"/>
              <a:ext cx="120" cy="119"/>
            </a:xfrm>
            <a:custGeom>
              <a:avLst/>
              <a:gdLst/>
              <a:ahLst/>
              <a:cxnLst>
                <a:cxn ang="0">
                  <a:pos x="0" y="0"/>
                </a:cxn>
                <a:cxn ang="0">
                  <a:pos x="62" y="119"/>
                </a:cxn>
                <a:cxn ang="0">
                  <a:pos x="120" y="0"/>
                </a:cxn>
                <a:cxn ang="0">
                  <a:pos x="0" y="0"/>
                </a:cxn>
              </a:cxnLst>
              <a:rect l="0" t="0" r="r" b="b"/>
              <a:pathLst>
                <a:path w="120" h="119">
                  <a:moveTo>
                    <a:pt x="0" y="0"/>
                  </a:moveTo>
                  <a:lnTo>
                    <a:pt x="62" y="119"/>
                  </a:lnTo>
                  <a:lnTo>
                    <a:pt x="120" y="0"/>
                  </a:lnTo>
                  <a:lnTo>
                    <a:pt x="0" y="0"/>
                  </a:lnTo>
                  <a:close/>
                </a:path>
              </a:pathLst>
            </a:custGeom>
            <a:solidFill>
              <a:srgbClr val="000000"/>
            </a:solidFill>
            <a:ln w="9525">
              <a:noFill/>
              <a:round/>
              <a:headEnd/>
              <a:tailEnd/>
            </a:ln>
          </p:spPr>
          <p:txBody>
            <a:bodyPr/>
            <a:lstStyle/>
            <a:p>
              <a:endParaRPr lang="en-US"/>
            </a:p>
          </p:txBody>
        </p:sp>
      </p:grpSp>
      <p:sp>
        <p:nvSpPr>
          <p:cNvPr id="27654" name="Oval 6"/>
          <p:cNvSpPr>
            <a:spLocks noChangeArrowheads="1"/>
          </p:cNvSpPr>
          <p:nvPr/>
        </p:nvSpPr>
        <p:spPr bwMode="auto">
          <a:xfrm>
            <a:off x="1955800" y="1465263"/>
            <a:ext cx="1389063" cy="1414462"/>
          </a:xfrm>
          <a:prstGeom prst="ellipse">
            <a:avLst/>
          </a:prstGeom>
          <a:solidFill>
            <a:srgbClr val="FFFFFF"/>
          </a:solidFill>
          <a:ln w="17463">
            <a:solidFill>
              <a:srgbClr val="000000"/>
            </a:solidFill>
            <a:round/>
            <a:headEnd/>
            <a:tailEnd/>
          </a:ln>
        </p:spPr>
        <p:txBody>
          <a:bodyPr/>
          <a:lstStyle/>
          <a:p>
            <a:endParaRPr lang="en-US"/>
          </a:p>
        </p:txBody>
      </p:sp>
      <p:sp>
        <p:nvSpPr>
          <p:cNvPr id="27655" name="Oval 7"/>
          <p:cNvSpPr>
            <a:spLocks noChangeArrowheads="1"/>
          </p:cNvSpPr>
          <p:nvPr/>
        </p:nvSpPr>
        <p:spPr bwMode="auto">
          <a:xfrm>
            <a:off x="5586413" y="1465263"/>
            <a:ext cx="1389062" cy="1414462"/>
          </a:xfrm>
          <a:prstGeom prst="ellipse">
            <a:avLst/>
          </a:prstGeom>
          <a:solidFill>
            <a:srgbClr val="FFFFFF"/>
          </a:solidFill>
          <a:ln w="17463">
            <a:solidFill>
              <a:srgbClr val="000000"/>
            </a:solidFill>
            <a:round/>
            <a:headEnd/>
            <a:tailEnd/>
          </a:ln>
        </p:spPr>
        <p:txBody>
          <a:bodyPr/>
          <a:lstStyle/>
          <a:p>
            <a:endParaRPr lang="en-US"/>
          </a:p>
        </p:txBody>
      </p:sp>
      <p:sp>
        <p:nvSpPr>
          <p:cNvPr id="27656" name="Rectangle 8"/>
          <p:cNvSpPr>
            <a:spLocks noChangeArrowheads="1"/>
          </p:cNvSpPr>
          <p:nvPr/>
        </p:nvSpPr>
        <p:spPr bwMode="auto">
          <a:xfrm>
            <a:off x="1752600" y="3276600"/>
            <a:ext cx="2286000" cy="685800"/>
          </a:xfrm>
          <a:prstGeom prst="rect">
            <a:avLst/>
          </a:prstGeom>
          <a:solidFill>
            <a:srgbClr val="FFFFFF"/>
          </a:solidFill>
          <a:ln w="17526">
            <a:solidFill>
              <a:srgbClr val="000000"/>
            </a:solidFill>
            <a:miter lim="800000"/>
            <a:headEnd/>
            <a:tailEnd/>
          </a:ln>
        </p:spPr>
        <p:txBody>
          <a:bodyPr/>
          <a:lstStyle/>
          <a:p>
            <a:endParaRPr lang="en-US"/>
          </a:p>
        </p:txBody>
      </p:sp>
      <p:sp>
        <p:nvSpPr>
          <p:cNvPr id="27657" name="Rectangle 9"/>
          <p:cNvSpPr>
            <a:spLocks noChangeArrowheads="1"/>
          </p:cNvSpPr>
          <p:nvPr/>
        </p:nvSpPr>
        <p:spPr bwMode="auto">
          <a:xfrm>
            <a:off x="1973263" y="3319463"/>
            <a:ext cx="11890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FF0066"/>
                </a:solidFill>
                <a:latin typeface="Times New Roman" pitchFamily="18" charset="0"/>
              </a:rPr>
              <a:t>GETS YOU</a:t>
            </a:r>
            <a:endParaRPr lang="en-US" sz="2400">
              <a:solidFill>
                <a:srgbClr val="FF0066"/>
              </a:solidFill>
              <a:latin typeface="Times New Roman" pitchFamily="18" charset="0"/>
            </a:endParaRPr>
          </a:p>
        </p:txBody>
      </p:sp>
      <p:sp>
        <p:nvSpPr>
          <p:cNvPr id="27658" name="Rectangle 10"/>
          <p:cNvSpPr>
            <a:spLocks noChangeArrowheads="1"/>
          </p:cNvSpPr>
          <p:nvPr/>
        </p:nvSpPr>
        <p:spPr bwMode="auto">
          <a:xfrm>
            <a:off x="2057400" y="3581400"/>
            <a:ext cx="890588" cy="288925"/>
          </a:xfrm>
          <a:prstGeom prst="rect">
            <a:avLst/>
          </a:prstGeom>
          <a:noFill/>
          <a:ln w="9525">
            <a:noFill/>
            <a:miter lim="800000"/>
            <a:headEnd/>
            <a:tailEnd/>
          </a:ln>
        </p:spPr>
        <p:txBody>
          <a:bodyPr lIns="0" tIns="0" rIns="0" bIns="0">
            <a:spAutoFit/>
          </a:bodyPr>
          <a:lstStyle/>
          <a:p>
            <a:pPr eaLnBrk="1" hangingPunct="1"/>
            <a:r>
              <a:rPr lang="en-US" sz="1900">
                <a:solidFill>
                  <a:srgbClr val="FF0066"/>
                </a:solidFill>
                <a:latin typeface="Times New Roman" pitchFamily="18" charset="0"/>
              </a:rPr>
              <a:t>HIRED</a:t>
            </a:r>
            <a:endParaRPr lang="en-US" sz="2400">
              <a:solidFill>
                <a:srgbClr val="FF0066"/>
              </a:solidFill>
              <a:latin typeface="Times New Roman" pitchFamily="18" charset="0"/>
            </a:endParaRPr>
          </a:p>
        </p:txBody>
      </p:sp>
      <p:sp>
        <p:nvSpPr>
          <p:cNvPr id="27659" name="Rectangle 11"/>
          <p:cNvSpPr>
            <a:spLocks noChangeArrowheads="1"/>
          </p:cNvSpPr>
          <p:nvPr/>
        </p:nvSpPr>
        <p:spPr bwMode="auto">
          <a:xfrm>
            <a:off x="5413375" y="3352800"/>
            <a:ext cx="2587625" cy="582613"/>
          </a:xfrm>
          <a:prstGeom prst="rect">
            <a:avLst/>
          </a:prstGeom>
          <a:solidFill>
            <a:srgbClr val="FFFFFF"/>
          </a:solidFill>
          <a:ln w="17463">
            <a:solidFill>
              <a:srgbClr val="000000"/>
            </a:solidFill>
            <a:miter lim="800000"/>
            <a:headEnd/>
            <a:tailEnd/>
          </a:ln>
        </p:spPr>
        <p:txBody>
          <a:bodyPr/>
          <a:lstStyle/>
          <a:p>
            <a:endParaRPr lang="en-US"/>
          </a:p>
        </p:txBody>
      </p:sp>
      <p:sp>
        <p:nvSpPr>
          <p:cNvPr id="27660" name="Rectangle 12"/>
          <p:cNvSpPr>
            <a:spLocks noChangeArrowheads="1"/>
          </p:cNvSpPr>
          <p:nvPr/>
        </p:nvSpPr>
        <p:spPr bwMode="auto">
          <a:xfrm>
            <a:off x="5486400" y="3352800"/>
            <a:ext cx="1828800" cy="288925"/>
          </a:xfrm>
          <a:prstGeom prst="rect">
            <a:avLst/>
          </a:prstGeom>
          <a:noFill/>
          <a:ln w="9525">
            <a:noFill/>
            <a:miter lim="800000"/>
            <a:headEnd/>
            <a:tailEnd/>
          </a:ln>
        </p:spPr>
        <p:txBody>
          <a:bodyPr lIns="0" tIns="0" rIns="0" bIns="0">
            <a:spAutoFit/>
          </a:bodyPr>
          <a:lstStyle/>
          <a:p>
            <a:pPr eaLnBrk="1" hangingPunct="1"/>
            <a:r>
              <a:rPr lang="en-US" sz="1900">
                <a:solidFill>
                  <a:srgbClr val="FF0066"/>
                </a:solidFill>
                <a:latin typeface="Times New Roman" pitchFamily="18" charset="0"/>
              </a:rPr>
              <a:t>GETS YOU</a:t>
            </a:r>
            <a:endParaRPr lang="en-US" sz="2400">
              <a:solidFill>
                <a:srgbClr val="FF0066"/>
              </a:solidFill>
              <a:latin typeface="Times New Roman" pitchFamily="18" charset="0"/>
            </a:endParaRPr>
          </a:p>
        </p:txBody>
      </p:sp>
      <p:sp>
        <p:nvSpPr>
          <p:cNvPr id="27661" name="Rectangle 13"/>
          <p:cNvSpPr>
            <a:spLocks noChangeArrowheads="1"/>
          </p:cNvSpPr>
          <p:nvPr/>
        </p:nvSpPr>
        <p:spPr bwMode="auto">
          <a:xfrm>
            <a:off x="5486400" y="3581400"/>
            <a:ext cx="2093913" cy="288925"/>
          </a:xfrm>
          <a:prstGeom prst="rect">
            <a:avLst/>
          </a:prstGeom>
          <a:noFill/>
          <a:ln w="9525">
            <a:noFill/>
            <a:miter lim="800000"/>
            <a:headEnd/>
            <a:tailEnd/>
          </a:ln>
        </p:spPr>
        <p:txBody>
          <a:bodyPr wrap="none" lIns="0" tIns="0" rIns="0" bIns="0">
            <a:spAutoFit/>
          </a:bodyPr>
          <a:lstStyle/>
          <a:p>
            <a:pPr eaLnBrk="1" hangingPunct="1"/>
            <a:r>
              <a:rPr lang="en-US" sz="1900">
                <a:solidFill>
                  <a:srgbClr val="FF0066"/>
                </a:solidFill>
                <a:latin typeface="Times New Roman" pitchFamily="18" charset="0"/>
              </a:rPr>
              <a:t>FIRED/PROMOTED</a:t>
            </a:r>
            <a:endParaRPr lang="en-US" sz="2400">
              <a:solidFill>
                <a:srgbClr val="FF0066"/>
              </a:solidFill>
              <a:latin typeface="Times New Roman" pitchFamily="18" charset="0"/>
            </a:endParaRPr>
          </a:p>
        </p:txBody>
      </p:sp>
      <p:grpSp>
        <p:nvGrpSpPr>
          <p:cNvPr id="3" name="Group 16"/>
          <p:cNvGrpSpPr>
            <a:grpSpLocks/>
          </p:cNvGrpSpPr>
          <p:nvPr/>
        </p:nvGrpSpPr>
        <p:grpSpPr bwMode="auto">
          <a:xfrm>
            <a:off x="2549525" y="2873375"/>
            <a:ext cx="190500" cy="352425"/>
            <a:chOff x="1606" y="1810"/>
            <a:chExt cx="120" cy="222"/>
          </a:xfrm>
        </p:grpSpPr>
        <p:sp>
          <p:nvSpPr>
            <p:cNvPr id="27662" name="Line 14"/>
            <p:cNvSpPr>
              <a:spLocks noChangeShapeType="1"/>
            </p:cNvSpPr>
            <p:nvPr/>
          </p:nvSpPr>
          <p:spPr bwMode="auto">
            <a:xfrm>
              <a:off x="1667" y="1810"/>
              <a:ext cx="1" cy="111"/>
            </a:xfrm>
            <a:prstGeom prst="line">
              <a:avLst/>
            </a:prstGeom>
            <a:noFill/>
            <a:ln w="17463">
              <a:solidFill>
                <a:srgbClr val="000000"/>
              </a:solidFill>
              <a:round/>
              <a:headEnd/>
              <a:tailEnd/>
            </a:ln>
          </p:spPr>
          <p:txBody>
            <a:bodyPr/>
            <a:lstStyle/>
            <a:p>
              <a:endParaRPr lang="en-US"/>
            </a:p>
          </p:txBody>
        </p:sp>
        <p:sp>
          <p:nvSpPr>
            <p:cNvPr id="27663" name="Freeform 15"/>
            <p:cNvSpPr>
              <a:spLocks/>
            </p:cNvSpPr>
            <p:nvPr/>
          </p:nvSpPr>
          <p:spPr bwMode="auto">
            <a:xfrm>
              <a:off x="1606" y="1913"/>
              <a:ext cx="120" cy="119"/>
            </a:xfrm>
            <a:custGeom>
              <a:avLst/>
              <a:gdLst/>
              <a:ahLst/>
              <a:cxnLst>
                <a:cxn ang="0">
                  <a:pos x="0" y="0"/>
                </a:cxn>
                <a:cxn ang="0">
                  <a:pos x="61" y="119"/>
                </a:cxn>
                <a:cxn ang="0">
                  <a:pos x="120" y="0"/>
                </a:cxn>
                <a:cxn ang="0">
                  <a:pos x="0" y="0"/>
                </a:cxn>
              </a:cxnLst>
              <a:rect l="0" t="0" r="r" b="b"/>
              <a:pathLst>
                <a:path w="120" h="119">
                  <a:moveTo>
                    <a:pt x="0" y="0"/>
                  </a:moveTo>
                  <a:lnTo>
                    <a:pt x="61" y="119"/>
                  </a:lnTo>
                  <a:lnTo>
                    <a:pt x="120" y="0"/>
                  </a:lnTo>
                  <a:lnTo>
                    <a:pt x="0" y="0"/>
                  </a:lnTo>
                  <a:close/>
                </a:path>
              </a:pathLst>
            </a:custGeom>
            <a:solidFill>
              <a:srgbClr val="000000"/>
            </a:solidFill>
            <a:ln w="9525">
              <a:noFill/>
              <a:round/>
              <a:headEnd/>
              <a:tailEnd/>
            </a:ln>
          </p:spPr>
          <p:txBody>
            <a:bodyPr/>
            <a:lstStyle/>
            <a:p>
              <a:endParaRPr lang="en-US"/>
            </a:p>
          </p:txBody>
        </p:sp>
      </p:grpSp>
      <p:sp>
        <p:nvSpPr>
          <p:cNvPr id="27665" name="Line 17"/>
          <p:cNvSpPr>
            <a:spLocks noChangeShapeType="1"/>
          </p:cNvSpPr>
          <p:nvPr/>
        </p:nvSpPr>
        <p:spPr bwMode="auto">
          <a:xfrm>
            <a:off x="6451600" y="3929063"/>
            <a:ext cx="1588" cy="528637"/>
          </a:xfrm>
          <a:prstGeom prst="line">
            <a:avLst/>
          </a:prstGeom>
          <a:noFill/>
          <a:ln w="17463">
            <a:solidFill>
              <a:srgbClr val="000000"/>
            </a:solidFill>
            <a:round/>
            <a:headEnd/>
            <a:tailEnd/>
          </a:ln>
        </p:spPr>
        <p:txBody>
          <a:bodyPr/>
          <a:lstStyle/>
          <a:p>
            <a:endParaRPr lang="en-US"/>
          </a:p>
        </p:txBody>
      </p:sp>
      <p:sp>
        <p:nvSpPr>
          <p:cNvPr id="27666" name="Line 18"/>
          <p:cNvSpPr>
            <a:spLocks noChangeShapeType="1"/>
          </p:cNvSpPr>
          <p:nvPr/>
        </p:nvSpPr>
        <p:spPr bwMode="auto">
          <a:xfrm flipH="1">
            <a:off x="2819400" y="4457700"/>
            <a:ext cx="3632200" cy="1588"/>
          </a:xfrm>
          <a:prstGeom prst="line">
            <a:avLst/>
          </a:prstGeom>
          <a:noFill/>
          <a:ln w="17463">
            <a:solidFill>
              <a:srgbClr val="000000"/>
            </a:solidFill>
            <a:round/>
            <a:headEnd/>
            <a:tailEnd/>
          </a:ln>
        </p:spPr>
        <p:txBody>
          <a:bodyPr/>
          <a:lstStyle/>
          <a:p>
            <a:endParaRPr lang="en-US"/>
          </a:p>
        </p:txBody>
      </p:sp>
      <p:sp>
        <p:nvSpPr>
          <p:cNvPr id="27667" name="Line 19"/>
          <p:cNvSpPr>
            <a:spLocks noChangeShapeType="1"/>
          </p:cNvSpPr>
          <p:nvPr/>
        </p:nvSpPr>
        <p:spPr bwMode="auto">
          <a:xfrm>
            <a:off x="2819400" y="3929063"/>
            <a:ext cx="1588" cy="528637"/>
          </a:xfrm>
          <a:prstGeom prst="line">
            <a:avLst/>
          </a:prstGeom>
          <a:noFill/>
          <a:ln w="17463">
            <a:solidFill>
              <a:srgbClr val="000000"/>
            </a:solidFill>
            <a:round/>
            <a:headEnd/>
            <a:tailEnd/>
          </a:ln>
        </p:spPr>
        <p:txBody>
          <a:bodyPr/>
          <a:lstStyle/>
          <a:p>
            <a:endParaRPr lang="en-US"/>
          </a:p>
        </p:txBody>
      </p:sp>
      <p:grpSp>
        <p:nvGrpSpPr>
          <p:cNvPr id="4" name="Group 32"/>
          <p:cNvGrpSpPr>
            <a:grpSpLocks/>
          </p:cNvGrpSpPr>
          <p:nvPr/>
        </p:nvGrpSpPr>
        <p:grpSpPr bwMode="auto">
          <a:xfrm>
            <a:off x="2243138" y="1928813"/>
            <a:ext cx="900112" cy="492125"/>
            <a:chOff x="1413" y="1215"/>
            <a:chExt cx="567" cy="310"/>
          </a:xfrm>
        </p:grpSpPr>
        <p:sp>
          <p:nvSpPr>
            <p:cNvPr id="27668" name="Freeform 20"/>
            <p:cNvSpPr>
              <a:spLocks/>
            </p:cNvSpPr>
            <p:nvPr/>
          </p:nvSpPr>
          <p:spPr bwMode="auto">
            <a:xfrm>
              <a:off x="1461" y="1248"/>
              <a:ext cx="101" cy="248"/>
            </a:xfrm>
            <a:custGeom>
              <a:avLst/>
              <a:gdLst/>
              <a:ahLst/>
              <a:cxnLst>
                <a:cxn ang="0">
                  <a:pos x="0" y="0"/>
                </a:cxn>
                <a:cxn ang="0">
                  <a:pos x="50" y="0"/>
                </a:cxn>
                <a:cxn ang="0">
                  <a:pos x="101" y="0"/>
                </a:cxn>
                <a:cxn ang="0">
                  <a:pos x="101" y="126"/>
                </a:cxn>
                <a:cxn ang="0">
                  <a:pos x="101" y="248"/>
                </a:cxn>
                <a:cxn ang="0">
                  <a:pos x="50" y="248"/>
                </a:cxn>
                <a:cxn ang="0">
                  <a:pos x="0" y="248"/>
                </a:cxn>
                <a:cxn ang="0">
                  <a:pos x="0" y="126"/>
                </a:cxn>
                <a:cxn ang="0">
                  <a:pos x="0" y="0"/>
                </a:cxn>
              </a:cxnLst>
              <a:rect l="0" t="0" r="r" b="b"/>
              <a:pathLst>
                <a:path w="101" h="248">
                  <a:moveTo>
                    <a:pt x="0" y="0"/>
                  </a:moveTo>
                  <a:lnTo>
                    <a:pt x="50" y="0"/>
                  </a:lnTo>
                  <a:lnTo>
                    <a:pt x="101" y="0"/>
                  </a:lnTo>
                  <a:lnTo>
                    <a:pt x="101" y="126"/>
                  </a:lnTo>
                  <a:lnTo>
                    <a:pt x="101" y="248"/>
                  </a:lnTo>
                  <a:lnTo>
                    <a:pt x="50" y="248"/>
                  </a:lnTo>
                  <a:lnTo>
                    <a:pt x="0" y="248"/>
                  </a:lnTo>
                  <a:lnTo>
                    <a:pt x="0" y="126"/>
                  </a:lnTo>
                  <a:lnTo>
                    <a:pt x="0" y="0"/>
                  </a:lnTo>
                  <a:close/>
                </a:path>
              </a:pathLst>
            </a:custGeom>
            <a:solidFill>
              <a:srgbClr val="9999FF"/>
            </a:solidFill>
            <a:ln w="9525">
              <a:noFill/>
              <a:round/>
              <a:headEnd/>
              <a:tailEnd/>
            </a:ln>
          </p:spPr>
          <p:txBody>
            <a:bodyPr/>
            <a:lstStyle/>
            <a:p>
              <a:endParaRPr lang="en-US"/>
            </a:p>
          </p:txBody>
        </p:sp>
        <p:sp>
          <p:nvSpPr>
            <p:cNvPr id="27669" name="Freeform 21"/>
            <p:cNvSpPr>
              <a:spLocks noEditPoints="1"/>
            </p:cNvSpPr>
            <p:nvPr/>
          </p:nvSpPr>
          <p:spPr bwMode="auto">
            <a:xfrm>
              <a:off x="1624" y="1244"/>
              <a:ext cx="356" cy="281"/>
            </a:xfrm>
            <a:custGeom>
              <a:avLst/>
              <a:gdLst/>
              <a:ahLst/>
              <a:cxnLst>
                <a:cxn ang="0">
                  <a:pos x="323" y="222"/>
                </a:cxn>
                <a:cxn ang="0">
                  <a:pos x="345" y="233"/>
                </a:cxn>
                <a:cxn ang="0">
                  <a:pos x="341" y="259"/>
                </a:cxn>
                <a:cxn ang="0">
                  <a:pos x="308" y="274"/>
                </a:cxn>
                <a:cxn ang="0">
                  <a:pos x="269" y="252"/>
                </a:cxn>
                <a:cxn ang="0">
                  <a:pos x="218" y="252"/>
                </a:cxn>
                <a:cxn ang="0">
                  <a:pos x="171" y="255"/>
                </a:cxn>
                <a:cxn ang="0">
                  <a:pos x="102" y="248"/>
                </a:cxn>
                <a:cxn ang="0">
                  <a:pos x="51" y="226"/>
                </a:cxn>
                <a:cxn ang="0">
                  <a:pos x="14" y="185"/>
                </a:cxn>
                <a:cxn ang="0">
                  <a:pos x="0" y="130"/>
                </a:cxn>
                <a:cxn ang="0">
                  <a:pos x="11" y="74"/>
                </a:cxn>
                <a:cxn ang="0">
                  <a:pos x="43" y="34"/>
                </a:cxn>
                <a:cxn ang="0">
                  <a:pos x="98" y="8"/>
                </a:cxn>
                <a:cxn ang="0">
                  <a:pos x="171" y="0"/>
                </a:cxn>
                <a:cxn ang="0">
                  <a:pos x="243" y="8"/>
                </a:cxn>
                <a:cxn ang="0">
                  <a:pos x="298" y="34"/>
                </a:cxn>
                <a:cxn ang="0">
                  <a:pos x="334" y="74"/>
                </a:cxn>
                <a:cxn ang="0">
                  <a:pos x="345" y="130"/>
                </a:cxn>
                <a:cxn ang="0">
                  <a:pos x="334" y="178"/>
                </a:cxn>
                <a:cxn ang="0">
                  <a:pos x="308" y="215"/>
                </a:cxn>
                <a:cxn ang="0">
                  <a:pos x="240" y="156"/>
                </a:cxn>
                <a:cxn ang="0">
                  <a:pos x="240" y="96"/>
                </a:cxn>
                <a:cxn ang="0">
                  <a:pos x="200" y="63"/>
                </a:cxn>
                <a:cxn ang="0">
                  <a:pos x="145" y="63"/>
                </a:cxn>
                <a:cxn ang="0">
                  <a:pos x="105" y="96"/>
                </a:cxn>
                <a:cxn ang="0">
                  <a:pos x="105" y="159"/>
                </a:cxn>
                <a:cxn ang="0">
                  <a:pos x="141" y="196"/>
                </a:cxn>
                <a:cxn ang="0">
                  <a:pos x="181" y="200"/>
                </a:cxn>
                <a:cxn ang="0">
                  <a:pos x="174" y="189"/>
                </a:cxn>
                <a:cxn ang="0">
                  <a:pos x="160" y="167"/>
                </a:cxn>
                <a:cxn ang="0">
                  <a:pos x="178" y="156"/>
                </a:cxn>
                <a:cxn ang="0">
                  <a:pos x="200" y="163"/>
                </a:cxn>
                <a:cxn ang="0">
                  <a:pos x="225" y="174"/>
                </a:cxn>
              </a:cxnLst>
              <a:rect l="0" t="0" r="r" b="b"/>
              <a:pathLst>
                <a:path w="356" h="281">
                  <a:moveTo>
                    <a:pt x="308" y="215"/>
                  </a:moveTo>
                  <a:lnTo>
                    <a:pt x="323" y="222"/>
                  </a:lnTo>
                  <a:lnTo>
                    <a:pt x="334" y="230"/>
                  </a:lnTo>
                  <a:lnTo>
                    <a:pt x="345" y="233"/>
                  </a:lnTo>
                  <a:lnTo>
                    <a:pt x="356" y="237"/>
                  </a:lnTo>
                  <a:lnTo>
                    <a:pt x="341" y="259"/>
                  </a:lnTo>
                  <a:lnTo>
                    <a:pt x="327" y="281"/>
                  </a:lnTo>
                  <a:lnTo>
                    <a:pt x="308" y="274"/>
                  </a:lnTo>
                  <a:lnTo>
                    <a:pt x="287" y="263"/>
                  </a:lnTo>
                  <a:lnTo>
                    <a:pt x="269" y="252"/>
                  </a:lnTo>
                  <a:lnTo>
                    <a:pt x="258" y="244"/>
                  </a:lnTo>
                  <a:lnTo>
                    <a:pt x="218" y="252"/>
                  </a:lnTo>
                  <a:lnTo>
                    <a:pt x="196" y="255"/>
                  </a:lnTo>
                  <a:lnTo>
                    <a:pt x="171" y="255"/>
                  </a:lnTo>
                  <a:lnTo>
                    <a:pt x="134" y="255"/>
                  </a:lnTo>
                  <a:lnTo>
                    <a:pt x="102" y="248"/>
                  </a:lnTo>
                  <a:lnTo>
                    <a:pt x="76" y="241"/>
                  </a:lnTo>
                  <a:lnTo>
                    <a:pt x="51" y="226"/>
                  </a:lnTo>
                  <a:lnTo>
                    <a:pt x="29" y="207"/>
                  </a:lnTo>
                  <a:lnTo>
                    <a:pt x="14" y="185"/>
                  </a:lnTo>
                  <a:lnTo>
                    <a:pt x="4" y="159"/>
                  </a:lnTo>
                  <a:lnTo>
                    <a:pt x="0" y="130"/>
                  </a:lnTo>
                  <a:lnTo>
                    <a:pt x="4" y="100"/>
                  </a:lnTo>
                  <a:lnTo>
                    <a:pt x="11" y="74"/>
                  </a:lnTo>
                  <a:lnTo>
                    <a:pt x="25" y="52"/>
                  </a:lnTo>
                  <a:lnTo>
                    <a:pt x="43" y="34"/>
                  </a:lnTo>
                  <a:lnTo>
                    <a:pt x="69" y="19"/>
                  </a:lnTo>
                  <a:lnTo>
                    <a:pt x="98" y="8"/>
                  </a:lnTo>
                  <a:lnTo>
                    <a:pt x="134" y="4"/>
                  </a:lnTo>
                  <a:lnTo>
                    <a:pt x="171" y="0"/>
                  </a:lnTo>
                  <a:lnTo>
                    <a:pt x="210" y="4"/>
                  </a:lnTo>
                  <a:lnTo>
                    <a:pt x="243" y="8"/>
                  </a:lnTo>
                  <a:lnTo>
                    <a:pt x="272" y="19"/>
                  </a:lnTo>
                  <a:lnTo>
                    <a:pt x="298" y="34"/>
                  </a:lnTo>
                  <a:lnTo>
                    <a:pt x="319" y="52"/>
                  </a:lnTo>
                  <a:lnTo>
                    <a:pt x="334" y="74"/>
                  </a:lnTo>
                  <a:lnTo>
                    <a:pt x="341" y="100"/>
                  </a:lnTo>
                  <a:lnTo>
                    <a:pt x="345" y="130"/>
                  </a:lnTo>
                  <a:lnTo>
                    <a:pt x="341" y="156"/>
                  </a:lnTo>
                  <a:lnTo>
                    <a:pt x="334" y="178"/>
                  </a:lnTo>
                  <a:lnTo>
                    <a:pt x="323" y="196"/>
                  </a:lnTo>
                  <a:lnTo>
                    <a:pt x="308" y="215"/>
                  </a:lnTo>
                  <a:close/>
                  <a:moveTo>
                    <a:pt x="229" y="178"/>
                  </a:moveTo>
                  <a:lnTo>
                    <a:pt x="240" y="156"/>
                  </a:lnTo>
                  <a:lnTo>
                    <a:pt x="243" y="126"/>
                  </a:lnTo>
                  <a:lnTo>
                    <a:pt x="240" y="96"/>
                  </a:lnTo>
                  <a:lnTo>
                    <a:pt x="221" y="74"/>
                  </a:lnTo>
                  <a:lnTo>
                    <a:pt x="200" y="63"/>
                  </a:lnTo>
                  <a:lnTo>
                    <a:pt x="171" y="59"/>
                  </a:lnTo>
                  <a:lnTo>
                    <a:pt x="145" y="63"/>
                  </a:lnTo>
                  <a:lnTo>
                    <a:pt x="120" y="74"/>
                  </a:lnTo>
                  <a:lnTo>
                    <a:pt x="105" y="96"/>
                  </a:lnTo>
                  <a:lnTo>
                    <a:pt x="102" y="126"/>
                  </a:lnTo>
                  <a:lnTo>
                    <a:pt x="105" y="159"/>
                  </a:lnTo>
                  <a:lnTo>
                    <a:pt x="120" y="181"/>
                  </a:lnTo>
                  <a:lnTo>
                    <a:pt x="141" y="196"/>
                  </a:lnTo>
                  <a:lnTo>
                    <a:pt x="171" y="200"/>
                  </a:lnTo>
                  <a:lnTo>
                    <a:pt x="181" y="200"/>
                  </a:lnTo>
                  <a:lnTo>
                    <a:pt x="192" y="196"/>
                  </a:lnTo>
                  <a:lnTo>
                    <a:pt x="174" y="189"/>
                  </a:lnTo>
                  <a:lnTo>
                    <a:pt x="152" y="181"/>
                  </a:lnTo>
                  <a:lnTo>
                    <a:pt x="160" y="167"/>
                  </a:lnTo>
                  <a:lnTo>
                    <a:pt x="167" y="152"/>
                  </a:lnTo>
                  <a:lnTo>
                    <a:pt x="178" y="156"/>
                  </a:lnTo>
                  <a:lnTo>
                    <a:pt x="189" y="156"/>
                  </a:lnTo>
                  <a:lnTo>
                    <a:pt x="200" y="163"/>
                  </a:lnTo>
                  <a:lnTo>
                    <a:pt x="218" y="170"/>
                  </a:lnTo>
                  <a:lnTo>
                    <a:pt x="225" y="174"/>
                  </a:lnTo>
                  <a:lnTo>
                    <a:pt x="229" y="178"/>
                  </a:lnTo>
                  <a:close/>
                </a:path>
              </a:pathLst>
            </a:custGeom>
            <a:solidFill>
              <a:srgbClr val="9999FF"/>
            </a:solidFill>
            <a:ln w="9525">
              <a:noFill/>
              <a:round/>
              <a:headEnd/>
              <a:tailEnd/>
            </a:ln>
          </p:spPr>
          <p:txBody>
            <a:bodyPr/>
            <a:lstStyle/>
            <a:p>
              <a:endParaRPr lang="en-US"/>
            </a:p>
          </p:txBody>
        </p:sp>
        <p:grpSp>
          <p:nvGrpSpPr>
            <p:cNvPr id="5" name="Group 29"/>
            <p:cNvGrpSpPr>
              <a:grpSpLocks/>
            </p:cNvGrpSpPr>
            <p:nvPr/>
          </p:nvGrpSpPr>
          <p:grpSpPr bwMode="auto">
            <a:xfrm>
              <a:off x="1413" y="1215"/>
              <a:ext cx="530" cy="284"/>
              <a:chOff x="1413" y="1215"/>
              <a:chExt cx="530" cy="284"/>
            </a:xfrm>
          </p:grpSpPr>
          <p:sp>
            <p:nvSpPr>
              <p:cNvPr id="27670" name="Rectangle 22"/>
              <p:cNvSpPr>
                <a:spLocks noChangeArrowheads="1"/>
              </p:cNvSpPr>
              <p:nvPr/>
            </p:nvSpPr>
            <p:spPr bwMode="auto">
              <a:xfrm>
                <a:off x="1413" y="1215"/>
                <a:ext cx="530" cy="284"/>
              </a:xfrm>
              <a:prstGeom prst="rect">
                <a:avLst/>
              </a:prstGeom>
              <a:solidFill>
                <a:srgbClr val="B2B2B2"/>
              </a:solidFill>
              <a:ln w="9525">
                <a:noFill/>
                <a:miter lim="800000"/>
                <a:headEnd/>
                <a:tailEnd/>
              </a:ln>
            </p:spPr>
            <p:txBody>
              <a:bodyPr/>
              <a:lstStyle/>
              <a:p>
                <a:endParaRPr lang="en-US"/>
              </a:p>
            </p:txBody>
          </p:sp>
          <p:sp>
            <p:nvSpPr>
              <p:cNvPr id="27671" name="Freeform 23"/>
              <p:cNvSpPr>
                <a:spLocks/>
              </p:cNvSpPr>
              <p:nvPr/>
            </p:nvSpPr>
            <p:spPr bwMode="auto">
              <a:xfrm>
                <a:off x="1413" y="1218"/>
                <a:ext cx="106" cy="248"/>
              </a:xfrm>
              <a:custGeom>
                <a:avLst/>
                <a:gdLst/>
                <a:ahLst/>
                <a:cxnLst>
                  <a:cxn ang="0">
                    <a:pos x="0" y="0"/>
                  </a:cxn>
                  <a:cxn ang="0">
                    <a:pos x="55" y="0"/>
                  </a:cxn>
                  <a:cxn ang="0">
                    <a:pos x="106" y="0"/>
                  </a:cxn>
                  <a:cxn ang="0">
                    <a:pos x="106" y="122"/>
                  </a:cxn>
                  <a:cxn ang="0">
                    <a:pos x="106" y="248"/>
                  </a:cxn>
                  <a:cxn ang="0">
                    <a:pos x="55" y="248"/>
                  </a:cxn>
                  <a:cxn ang="0">
                    <a:pos x="0" y="248"/>
                  </a:cxn>
                  <a:cxn ang="0">
                    <a:pos x="0" y="122"/>
                  </a:cxn>
                  <a:cxn ang="0">
                    <a:pos x="0" y="0"/>
                  </a:cxn>
                </a:cxnLst>
                <a:rect l="0" t="0" r="r" b="b"/>
                <a:pathLst>
                  <a:path w="106" h="248">
                    <a:moveTo>
                      <a:pt x="0" y="0"/>
                    </a:moveTo>
                    <a:lnTo>
                      <a:pt x="55" y="0"/>
                    </a:lnTo>
                    <a:lnTo>
                      <a:pt x="106" y="0"/>
                    </a:lnTo>
                    <a:lnTo>
                      <a:pt x="106" y="122"/>
                    </a:lnTo>
                    <a:lnTo>
                      <a:pt x="106" y="248"/>
                    </a:lnTo>
                    <a:lnTo>
                      <a:pt x="55" y="248"/>
                    </a:lnTo>
                    <a:lnTo>
                      <a:pt x="0" y="248"/>
                    </a:lnTo>
                    <a:lnTo>
                      <a:pt x="0" y="122"/>
                    </a:lnTo>
                    <a:lnTo>
                      <a:pt x="0" y="0"/>
                    </a:lnTo>
                    <a:close/>
                  </a:path>
                </a:pathLst>
              </a:custGeom>
              <a:solidFill>
                <a:srgbClr val="B2B2B2"/>
              </a:solidFill>
              <a:ln w="0">
                <a:solidFill>
                  <a:srgbClr val="FFFFFF"/>
                </a:solidFill>
                <a:prstDash val="solid"/>
                <a:round/>
                <a:headEnd/>
                <a:tailEnd/>
              </a:ln>
            </p:spPr>
            <p:txBody>
              <a:bodyPr/>
              <a:lstStyle/>
              <a:p>
                <a:endParaRPr lang="en-US"/>
              </a:p>
            </p:txBody>
          </p:sp>
          <p:sp>
            <p:nvSpPr>
              <p:cNvPr id="27672" name="Freeform 24"/>
              <p:cNvSpPr>
                <a:spLocks/>
              </p:cNvSpPr>
              <p:nvPr/>
            </p:nvSpPr>
            <p:spPr bwMode="auto">
              <a:xfrm>
                <a:off x="1577" y="1215"/>
                <a:ext cx="359" cy="277"/>
              </a:xfrm>
              <a:custGeom>
                <a:avLst/>
                <a:gdLst/>
                <a:ahLst/>
                <a:cxnLst>
                  <a:cxn ang="0">
                    <a:pos x="308" y="214"/>
                  </a:cxn>
                  <a:cxn ang="0">
                    <a:pos x="326" y="222"/>
                  </a:cxn>
                  <a:cxn ang="0">
                    <a:pos x="334" y="225"/>
                  </a:cxn>
                  <a:cxn ang="0">
                    <a:pos x="345" y="233"/>
                  </a:cxn>
                  <a:cxn ang="0">
                    <a:pos x="359" y="236"/>
                  </a:cxn>
                  <a:cxn ang="0">
                    <a:pos x="345" y="259"/>
                  </a:cxn>
                  <a:cxn ang="0">
                    <a:pos x="330" y="277"/>
                  </a:cxn>
                  <a:cxn ang="0">
                    <a:pos x="308" y="270"/>
                  </a:cxn>
                  <a:cxn ang="0">
                    <a:pos x="287" y="259"/>
                  </a:cxn>
                  <a:cxn ang="0">
                    <a:pos x="268" y="251"/>
                  </a:cxn>
                  <a:cxn ang="0">
                    <a:pos x="257" y="244"/>
                  </a:cxn>
                  <a:cxn ang="0">
                    <a:pos x="221" y="251"/>
                  </a:cxn>
                  <a:cxn ang="0">
                    <a:pos x="174" y="255"/>
                  </a:cxn>
                  <a:cxn ang="0">
                    <a:pos x="138" y="251"/>
                  </a:cxn>
                  <a:cxn ang="0">
                    <a:pos x="105" y="247"/>
                  </a:cxn>
                  <a:cxn ang="0">
                    <a:pos x="80" y="236"/>
                  </a:cxn>
                  <a:cxn ang="0">
                    <a:pos x="54" y="225"/>
                  </a:cxn>
                  <a:cxn ang="0">
                    <a:pos x="29" y="207"/>
                  </a:cxn>
                  <a:cxn ang="0">
                    <a:pos x="14" y="185"/>
                  </a:cxn>
                  <a:cxn ang="0">
                    <a:pos x="3" y="159"/>
                  </a:cxn>
                  <a:cxn ang="0">
                    <a:pos x="0" y="129"/>
                  </a:cxn>
                  <a:cxn ang="0">
                    <a:pos x="3" y="100"/>
                  </a:cxn>
                  <a:cxn ang="0">
                    <a:pos x="14" y="74"/>
                  </a:cxn>
                  <a:cxn ang="0">
                    <a:pos x="29" y="51"/>
                  </a:cxn>
                  <a:cxn ang="0">
                    <a:pos x="47" y="33"/>
                  </a:cxn>
                  <a:cxn ang="0">
                    <a:pos x="72" y="18"/>
                  </a:cxn>
                  <a:cxn ang="0">
                    <a:pos x="101" y="7"/>
                  </a:cxn>
                  <a:cxn ang="0">
                    <a:pos x="134" y="3"/>
                  </a:cxn>
                  <a:cxn ang="0">
                    <a:pos x="174" y="0"/>
                  </a:cxn>
                  <a:cxn ang="0">
                    <a:pos x="214" y="3"/>
                  </a:cxn>
                  <a:cxn ang="0">
                    <a:pos x="247" y="7"/>
                  </a:cxn>
                  <a:cxn ang="0">
                    <a:pos x="276" y="18"/>
                  </a:cxn>
                  <a:cxn ang="0">
                    <a:pos x="301" y="33"/>
                  </a:cxn>
                  <a:cxn ang="0">
                    <a:pos x="319" y="51"/>
                  </a:cxn>
                  <a:cxn ang="0">
                    <a:pos x="334" y="74"/>
                  </a:cxn>
                  <a:cxn ang="0">
                    <a:pos x="341" y="96"/>
                  </a:cxn>
                  <a:cxn ang="0">
                    <a:pos x="345" y="125"/>
                  </a:cxn>
                  <a:cxn ang="0">
                    <a:pos x="341" y="151"/>
                  </a:cxn>
                  <a:cxn ang="0">
                    <a:pos x="337" y="177"/>
                  </a:cxn>
                  <a:cxn ang="0">
                    <a:pos x="326" y="196"/>
                  </a:cxn>
                  <a:cxn ang="0">
                    <a:pos x="308" y="214"/>
                  </a:cxn>
                </a:cxnLst>
                <a:rect l="0" t="0" r="r" b="b"/>
                <a:pathLst>
                  <a:path w="359" h="277">
                    <a:moveTo>
                      <a:pt x="308" y="214"/>
                    </a:moveTo>
                    <a:lnTo>
                      <a:pt x="326" y="222"/>
                    </a:lnTo>
                    <a:lnTo>
                      <a:pt x="334" y="225"/>
                    </a:lnTo>
                    <a:lnTo>
                      <a:pt x="345" y="233"/>
                    </a:lnTo>
                    <a:lnTo>
                      <a:pt x="359" y="236"/>
                    </a:lnTo>
                    <a:lnTo>
                      <a:pt x="345" y="259"/>
                    </a:lnTo>
                    <a:lnTo>
                      <a:pt x="330" y="277"/>
                    </a:lnTo>
                    <a:lnTo>
                      <a:pt x="308" y="270"/>
                    </a:lnTo>
                    <a:lnTo>
                      <a:pt x="287" y="259"/>
                    </a:lnTo>
                    <a:lnTo>
                      <a:pt x="268" y="251"/>
                    </a:lnTo>
                    <a:lnTo>
                      <a:pt x="257" y="244"/>
                    </a:lnTo>
                    <a:lnTo>
                      <a:pt x="221" y="251"/>
                    </a:lnTo>
                    <a:lnTo>
                      <a:pt x="174" y="255"/>
                    </a:lnTo>
                    <a:lnTo>
                      <a:pt x="138" y="251"/>
                    </a:lnTo>
                    <a:lnTo>
                      <a:pt x="105" y="247"/>
                    </a:lnTo>
                    <a:lnTo>
                      <a:pt x="80" y="236"/>
                    </a:lnTo>
                    <a:lnTo>
                      <a:pt x="54" y="225"/>
                    </a:lnTo>
                    <a:lnTo>
                      <a:pt x="29" y="207"/>
                    </a:lnTo>
                    <a:lnTo>
                      <a:pt x="14" y="185"/>
                    </a:lnTo>
                    <a:lnTo>
                      <a:pt x="3" y="159"/>
                    </a:lnTo>
                    <a:lnTo>
                      <a:pt x="0" y="129"/>
                    </a:lnTo>
                    <a:lnTo>
                      <a:pt x="3" y="100"/>
                    </a:lnTo>
                    <a:lnTo>
                      <a:pt x="14" y="74"/>
                    </a:lnTo>
                    <a:lnTo>
                      <a:pt x="29" y="51"/>
                    </a:lnTo>
                    <a:lnTo>
                      <a:pt x="47" y="33"/>
                    </a:lnTo>
                    <a:lnTo>
                      <a:pt x="72" y="18"/>
                    </a:lnTo>
                    <a:lnTo>
                      <a:pt x="101" y="7"/>
                    </a:lnTo>
                    <a:lnTo>
                      <a:pt x="134" y="3"/>
                    </a:lnTo>
                    <a:lnTo>
                      <a:pt x="174" y="0"/>
                    </a:lnTo>
                    <a:lnTo>
                      <a:pt x="214" y="3"/>
                    </a:lnTo>
                    <a:lnTo>
                      <a:pt x="247" y="7"/>
                    </a:lnTo>
                    <a:lnTo>
                      <a:pt x="276" y="18"/>
                    </a:lnTo>
                    <a:lnTo>
                      <a:pt x="301" y="33"/>
                    </a:lnTo>
                    <a:lnTo>
                      <a:pt x="319" y="51"/>
                    </a:lnTo>
                    <a:lnTo>
                      <a:pt x="334" y="74"/>
                    </a:lnTo>
                    <a:lnTo>
                      <a:pt x="341" y="96"/>
                    </a:lnTo>
                    <a:lnTo>
                      <a:pt x="345" y="125"/>
                    </a:lnTo>
                    <a:lnTo>
                      <a:pt x="341" y="151"/>
                    </a:lnTo>
                    <a:lnTo>
                      <a:pt x="337" y="177"/>
                    </a:lnTo>
                    <a:lnTo>
                      <a:pt x="326" y="196"/>
                    </a:lnTo>
                    <a:lnTo>
                      <a:pt x="308" y="214"/>
                    </a:lnTo>
                    <a:close/>
                  </a:path>
                </a:pathLst>
              </a:custGeom>
              <a:solidFill>
                <a:srgbClr val="B2B2B2"/>
              </a:solidFill>
              <a:ln w="0">
                <a:solidFill>
                  <a:srgbClr val="FFFFFF"/>
                </a:solidFill>
                <a:prstDash val="solid"/>
                <a:round/>
                <a:headEnd/>
                <a:tailEnd/>
              </a:ln>
            </p:spPr>
            <p:txBody>
              <a:bodyPr/>
              <a:lstStyle/>
              <a:p>
                <a:endParaRPr lang="en-US"/>
              </a:p>
            </p:txBody>
          </p:sp>
          <p:sp>
            <p:nvSpPr>
              <p:cNvPr id="27673" name="Freeform 25"/>
              <p:cNvSpPr>
                <a:spLocks/>
              </p:cNvSpPr>
              <p:nvPr/>
            </p:nvSpPr>
            <p:spPr bwMode="auto">
              <a:xfrm>
                <a:off x="1682" y="1270"/>
                <a:ext cx="138" cy="141"/>
              </a:xfrm>
              <a:custGeom>
                <a:avLst/>
                <a:gdLst/>
                <a:ahLst/>
                <a:cxnLst>
                  <a:cxn ang="0">
                    <a:pos x="127" y="118"/>
                  </a:cxn>
                  <a:cxn ang="0">
                    <a:pos x="134" y="100"/>
                  </a:cxn>
                  <a:cxn ang="0">
                    <a:pos x="138" y="70"/>
                  </a:cxn>
                  <a:cxn ang="0">
                    <a:pos x="138" y="52"/>
                  </a:cxn>
                  <a:cxn ang="0">
                    <a:pos x="134" y="41"/>
                  </a:cxn>
                  <a:cxn ang="0">
                    <a:pos x="120" y="19"/>
                  </a:cxn>
                  <a:cxn ang="0">
                    <a:pos x="98" y="4"/>
                  </a:cxn>
                  <a:cxn ang="0">
                    <a:pos x="69" y="0"/>
                  </a:cxn>
                  <a:cxn ang="0">
                    <a:pos x="40" y="4"/>
                  </a:cxn>
                  <a:cxn ang="0">
                    <a:pos x="18" y="19"/>
                  </a:cxn>
                  <a:cxn ang="0">
                    <a:pos x="4" y="41"/>
                  </a:cxn>
                  <a:cxn ang="0">
                    <a:pos x="0" y="52"/>
                  </a:cxn>
                  <a:cxn ang="0">
                    <a:pos x="0" y="70"/>
                  </a:cxn>
                  <a:cxn ang="0">
                    <a:pos x="4" y="104"/>
                  </a:cxn>
                  <a:cxn ang="0">
                    <a:pos x="11" y="115"/>
                  </a:cxn>
                  <a:cxn ang="0">
                    <a:pos x="18" y="126"/>
                  </a:cxn>
                  <a:cxn ang="0">
                    <a:pos x="40" y="137"/>
                  </a:cxn>
                  <a:cxn ang="0">
                    <a:pos x="69" y="141"/>
                  </a:cxn>
                  <a:cxn ang="0">
                    <a:pos x="80" y="141"/>
                  </a:cxn>
                  <a:cxn ang="0">
                    <a:pos x="87" y="141"/>
                  </a:cxn>
                  <a:cxn ang="0">
                    <a:pos x="73" y="133"/>
                  </a:cxn>
                  <a:cxn ang="0">
                    <a:pos x="47" y="122"/>
                  </a:cxn>
                  <a:cxn ang="0">
                    <a:pos x="58" y="111"/>
                  </a:cxn>
                  <a:cxn ang="0">
                    <a:pos x="65" y="96"/>
                  </a:cxn>
                  <a:cxn ang="0">
                    <a:pos x="76" y="100"/>
                  </a:cxn>
                  <a:cxn ang="0">
                    <a:pos x="83" y="100"/>
                  </a:cxn>
                  <a:cxn ang="0">
                    <a:pos x="94" y="107"/>
                  </a:cxn>
                  <a:cxn ang="0">
                    <a:pos x="105" y="111"/>
                  </a:cxn>
                  <a:cxn ang="0">
                    <a:pos x="116" y="115"/>
                  </a:cxn>
                  <a:cxn ang="0">
                    <a:pos x="120" y="118"/>
                  </a:cxn>
                  <a:cxn ang="0">
                    <a:pos x="127" y="118"/>
                  </a:cxn>
                </a:cxnLst>
                <a:rect l="0" t="0" r="r" b="b"/>
                <a:pathLst>
                  <a:path w="138" h="141">
                    <a:moveTo>
                      <a:pt x="127" y="118"/>
                    </a:moveTo>
                    <a:lnTo>
                      <a:pt x="134" y="100"/>
                    </a:lnTo>
                    <a:lnTo>
                      <a:pt x="138" y="70"/>
                    </a:lnTo>
                    <a:lnTo>
                      <a:pt x="138" y="52"/>
                    </a:lnTo>
                    <a:lnTo>
                      <a:pt x="134" y="41"/>
                    </a:lnTo>
                    <a:lnTo>
                      <a:pt x="120" y="19"/>
                    </a:lnTo>
                    <a:lnTo>
                      <a:pt x="98" y="4"/>
                    </a:lnTo>
                    <a:lnTo>
                      <a:pt x="69" y="0"/>
                    </a:lnTo>
                    <a:lnTo>
                      <a:pt x="40" y="4"/>
                    </a:lnTo>
                    <a:lnTo>
                      <a:pt x="18" y="19"/>
                    </a:lnTo>
                    <a:lnTo>
                      <a:pt x="4" y="41"/>
                    </a:lnTo>
                    <a:lnTo>
                      <a:pt x="0" y="52"/>
                    </a:lnTo>
                    <a:lnTo>
                      <a:pt x="0" y="70"/>
                    </a:lnTo>
                    <a:lnTo>
                      <a:pt x="4" y="104"/>
                    </a:lnTo>
                    <a:lnTo>
                      <a:pt x="11" y="115"/>
                    </a:lnTo>
                    <a:lnTo>
                      <a:pt x="18" y="126"/>
                    </a:lnTo>
                    <a:lnTo>
                      <a:pt x="40" y="137"/>
                    </a:lnTo>
                    <a:lnTo>
                      <a:pt x="69" y="141"/>
                    </a:lnTo>
                    <a:lnTo>
                      <a:pt x="80" y="141"/>
                    </a:lnTo>
                    <a:lnTo>
                      <a:pt x="87" y="141"/>
                    </a:lnTo>
                    <a:lnTo>
                      <a:pt x="73" y="133"/>
                    </a:lnTo>
                    <a:lnTo>
                      <a:pt x="47" y="122"/>
                    </a:lnTo>
                    <a:lnTo>
                      <a:pt x="58" y="111"/>
                    </a:lnTo>
                    <a:lnTo>
                      <a:pt x="65" y="96"/>
                    </a:lnTo>
                    <a:lnTo>
                      <a:pt x="76" y="100"/>
                    </a:lnTo>
                    <a:lnTo>
                      <a:pt x="83" y="100"/>
                    </a:lnTo>
                    <a:lnTo>
                      <a:pt x="94" y="107"/>
                    </a:lnTo>
                    <a:lnTo>
                      <a:pt x="105" y="111"/>
                    </a:lnTo>
                    <a:lnTo>
                      <a:pt x="116" y="115"/>
                    </a:lnTo>
                    <a:lnTo>
                      <a:pt x="120" y="118"/>
                    </a:lnTo>
                    <a:lnTo>
                      <a:pt x="127" y="118"/>
                    </a:lnTo>
                    <a:close/>
                  </a:path>
                </a:pathLst>
              </a:custGeom>
              <a:solidFill>
                <a:srgbClr val="B2B2B2"/>
              </a:solidFill>
              <a:ln w="0">
                <a:solidFill>
                  <a:srgbClr val="FFFFFF"/>
                </a:solidFill>
                <a:prstDash val="solid"/>
                <a:round/>
                <a:headEnd/>
                <a:tailEnd/>
              </a:ln>
            </p:spPr>
            <p:txBody>
              <a:bodyPr/>
              <a:lstStyle/>
              <a:p>
                <a:endParaRPr lang="en-US"/>
              </a:p>
            </p:txBody>
          </p:sp>
          <p:sp>
            <p:nvSpPr>
              <p:cNvPr id="27674" name="Freeform 26"/>
              <p:cNvSpPr>
                <a:spLocks/>
              </p:cNvSpPr>
              <p:nvPr/>
            </p:nvSpPr>
            <p:spPr bwMode="auto">
              <a:xfrm>
                <a:off x="1413" y="1218"/>
                <a:ext cx="106" cy="248"/>
              </a:xfrm>
              <a:custGeom>
                <a:avLst/>
                <a:gdLst/>
                <a:ahLst/>
                <a:cxnLst>
                  <a:cxn ang="0">
                    <a:pos x="0" y="0"/>
                  </a:cxn>
                  <a:cxn ang="0">
                    <a:pos x="55" y="0"/>
                  </a:cxn>
                  <a:cxn ang="0">
                    <a:pos x="106" y="0"/>
                  </a:cxn>
                  <a:cxn ang="0">
                    <a:pos x="106" y="122"/>
                  </a:cxn>
                  <a:cxn ang="0">
                    <a:pos x="106" y="248"/>
                  </a:cxn>
                  <a:cxn ang="0">
                    <a:pos x="55" y="248"/>
                  </a:cxn>
                  <a:cxn ang="0">
                    <a:pos x="0" y="248"/>
                  </a:cxn>
                  <a:cxn ang="0">
                    <a:pos x="0" y="122"/>
                  </a:cxn>
                  <a:cxn ang="0">
                    <a:pos x="0" y="0"/>
                  </a:cxn>
                </a:cxnLst>
                <a:rect l="0" t="0" r="r" b="b"/>
                <a:pathLst>
                  <a:path w="106" h="248">
                    <a:moveTo>
                      <a:pt x="0" y="0"/>
                    </a:moveTo>
                    <a:lnTo>
                      <a:pt x="55" y="0"/>
                    </a:lnTo>
                    <a:lnTo>
                      <a:pt x="106" y="0"/>
                    </a:lnTo>
                    <a:lnTo>
                      <a:pt x="106" y="122"/>
                    </a:lnTo>
                    <a:lnTo>
                      <a:pt x="106" y="248"/>
                    </a:lnTo>
                    <a:lnTo>
                      <a:pt x="55" y="248"/>
                    </a:lnTo>
                    <a:lnTo>
                      <a:pt x="0" y="248"/>
                    </a:lnTo>
                    <a:lnTo>
                      <a:pt x="0" y="122"/>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27675" name="Freeform 27"/>
              <p:cNvSpPr>
                <a:spLocks noEditPoints="1"/>
              </p:cNvSpPr>
              <p:nvPr/>
            </p:nvSpPr>
            <p:spPr bwMode="auto">
              <a:xfrm>
                <a:off x="1577" y="1215"/>
                <a:ext cx="359" cy="277"/>
              </a:xfrm>
              <a:custGeom>
                <a:avLst/>
                <a:gdLst/>
                <a:ahLst/>
                <a:cxnLst>
                  <a:cxn ang="0">
                    <a:pos x="326" y="222"/>
                  </a:cxn>
                  <a:cxn ang="0">
                    <a:pos x="345" y="233"/>
                  </a:cxn>
                  <a:cxn ang="0">
                    <a:pos x="345" y="259"/>
                  </a:cxn>
                  <a:cxn ang="0">
                    <a:pos x="308" y="270"/>
                  </a:cxn>
                  <a:cxn ang="0">
                    <a:pos x="268" y="251"/>
                  </a:cxn>
                  <a:cxn ang="0">
                    <a:pos x="221" y="251"/>
                  </a:cxn>
                  <a:cxn ang="0">
                    <a:pos x="138" y="251"/>
                  </a:cxn>
                  <a:cxn ang="0">
                    <a:pos x="80" y="236"/>
                  </a:cxn>
                  <a:cxn ang="0">
                    <a:pos x="29" y="207"/>
                  </a:cxn>
                  <a:cxn ang="0">
                    <a:pos x="3" y="159"/>
                  </a:cxn>
                  <a:cxn ang="0">
                    <a:pos x="3" y="100"/>
                  </a:cxn>
                  <a:cxn ang="0">
                    <a:pos x="29" y="51"/>
                  </a:cxn>
                  <a:cxn ang="0">
                    <a:pos x="72" y="18"/>
                  </a:cxn>
                  <a:cxn ang="0">
                    <a:pos x="134" y="3"/>
                  </a:cxn>
                  <a:cxn ang="0">
                    <a:pos x="214" y="3"/>
                  </a:cxn>
                  <a:cxn ang="0">
                    <a:pos x="276" y="18"/>
                  </a:cxn>
                  <a:cxn ang="0">
                    <a:pos x="319" y="51"/>
                  </a:cxn>
                  <a:cxn ang="0">
                    <a:pos x="341" y="96"/>
                  </a:cxn>
                  <a:cxn ang="0">
                    <a:pos x="341" y="151"/>
                  </a:cxn>
                  <a:cxn ang="0">
                    <a:pos x="326" y="196"/>
                  </a:cxn>
                  <a:cxn ang="0">
                    <a:pos x="232" y="173"/>
                  </a:cxn>
                  <a:cxn ang="0">
                    <a:pos x="243" y="125"/>
                  </a:cxn>
                  <a:cxn ang="0">
                    <a:pos x="239" y="96"/>
                  </a:cxn>
                  <a:cxn ang="0">
                    <a:pos x="203" y="59"/>
                  </a:cxn>
                  <a:cxn ang="0">
                    <a:pos x="145" y="59"/>
                  </a:cxn>
                  <a:cxn ang="0">
                    <a:pos x="109" y="96"/>
                  </a:cxn>
                  <a:cxn ang="0">
                    <a:pos x="105" y="125"/>
                  </a:cxn>
                  <a:cxn ang="0">
                    <a:pos x="116" y="170"/>
                  </a:cxn>
                  <a:cxn ang="0">
                    <a:pos x="145" y="192"/>
                  </a:cxn>
                  <a:cxn ang="0">
                    <a:pos x="185" y="196"/>
                  </a:cxn>
                  <a:cxn ang="0">
                    <a:pos x="178" y="188"/>
                  </a:cxn>
                  <a:cxn ang="0">
                    <a:pos x="163" y="166"/>
                  </a:cxn>
                  <a:cxn ang="0">
                    <a:pos x="181" y="155"/>
                  </a:cxn>
                  <a:cxn ang="0">
                    <a:pos x="199" y="162"/>
                  </a:cxn>
                  <a:cxn ang="0">
                    <a:pos x="221" y="170"/>
                  </a:cxn>
                  <a:cxn ang="0">
                    <a:pos x="232" y="173"/>
                  </a:cxn>
                </a:cxnLst>
                <a:rect l="0" t="0" r="r" b="b"/>
                <a:pathLst>
                  <a:path w="359" h="277">
                    <a:moveTo>
                      <a:pt x="308" y="214"/>
                    </a:moveTo>
                    <a:lnTo>
                      <a:pt x="326" y="222"/>
                    </a:lnTo>
                    <a:lnTo>
                      <a:pt x="334" y="225"/>
                    </a:lnTo>
                    <a:lnTo>
                      <a:pt x="345" y="233"/>
                    </a:lnTo>
                    <a:lnTo>
                      <a:pt x="359" y="236"/>
                    </a:lnTo>
                    <a:lnTo>
                      <a:pt x="345" y="259"/>
                    </a:lnTo>
                    <a:lnTo>
                      <a:pt x="330" y="277"/>
                    </a:lnTo>
                    <a:lnTo>
                      <a:pt x="308" y="270"/>
                    </a:lnTo>
                    <a:lnTo>
                      <a:pt x="287" y="259"/>
                    </a:lnTo>
                    <a:lnTo>
                      <a:pt x="268" y="251"/>
                    </a:lnTo>
                    <a:lnTo>
                      <a:pt x="257" y="244"/>
                    </a:lnTo>
                    <a:lnTo>
                      <a:pt x="221" y="251"/>
                    </a:lnTo>
                    <a:lnTo>
                      <a:pt x="174" y="255"/>
                    </a:lnTo>
                    <a:lnTo>
                      <a:pt x="138" y="251"/>
                    </a:lnTo>
                    <a:lnTo>
                      <a:pt x="105" y="247"/>
                    </a:lnTo>
                    <a:lnTo>
                      <a:pt x="80" y="236"/>
                    </a:lnTo>
                    <a:lnTo>
                      <a:pt x="54" y="225"/>
                    </a:lnTo>
                    <a:lnTo>
                      <a:pt x="29" y="207"/>
                    </a:lnTo>
                    <a:lnTo>
                      <a:pt x="14" y="185"/>
                    </a:lnTo>
                    <a:lnTo>
                      <a:pt x="3" y="159"/>
                    </a:lnTo>
                    <a:lnTo>
                      <a:pt x="0" y="129"/>
                    </a:lnTo>
                    <a:lnTo>
                      <a:pt x="3" y="100"/>
                    </a:lnTo>
                    <a:lnTo>
                      <a:pt x="14" y="74"/>
                    </a:lnTo>
                    <a:lnTo>
                      <a:pt x="29" y="51"/>
                    </a:lnTo>
                    <a:lnTo>
                      <a:pt x="47" y="33"/>
                    </a:lnTo>
                    <a:lnTo>
                      <a:pt x="72" y="18"/>
                    </a:lnTo>
                    <a:lnTo>
                      <a:pt x="101" y="7"/>
                    </a:lnTo>
                    <a:lnTo>
                      <a:pt x="134" y="3"/>
                    </a:lnTo>
                    <a:lnTo>
                      <a:pt x="174" y="0"/>
                    </a:lnTo>
                    <a:lnTo>
                      <a:pt x="214" y="3"/>
                    </a:lnTo>
                    <a:lnTo>
                      <a:pt x="247" y="7"/>
                    </a:lnTo>
                    <a:lnTo>
                      <a:pt x="276" y="18"/>
                    </a:lnTo>
                    <a:lnTo>
                      <a:pt x="301" y="33"/>
                    </a:lnTo>
                    <a:lnTo>
                      <a:pt x="319" y="51"/>
                    </a:lnTo>
                    <a:lnTo>
                      <a:pt x="334" y="74"/>
                    </a:lnTo>
                    <a:lnTo>
                      <a:pt x="341" y="96"/>
                    </a:lnTo>
                    <a:lnTo>
                      <a:pt x="345" y="125"/>
                    </a:lnTo>
                    <a:lnTo>
                      <a:pt x="341" y="151"/>
                    </a:lnTo>
                    <a:lnTo>
                      <a:pt x="337" y="177"/>
                    </a:lnTo>
                    <a:lnTo>
                      <a:pt x="326" y="196"/>
                    </a:lnTo>
                    <a:lnTo>
                      <a:pt x="308" y="214"/>
                    </a:lnTo>
                    <a:close/>
                    <a:moveTo>
                      <a:pt x="232" y="173"/>
                    </a:moveTo>
                    <a:lnTo>
                      <a:pt x="239" y="155"/>
                    </a:lnTo>
                    <a:lnTo>
                      <a:pt x="243" y="125"/>
                    </a:lnTo>
                    <a:lnTo>
                      <a:pt x="243" y="107"/>
                    </a:lnTo>
                    <a:lnTo>
                      <a:pt x="239" y="96"/>
                    </a:lnTo>
                    <a:lnTo>
                      <a:pt x="225" y="74"/>
                    </a:lnTo>
                    <a:lnTo>
                      <a:pt x="203" y="59"/>
                    </a:lnTo>
                    <a:lnTo>
                      <a:pt x="174" y="55"/>
                    </a:lnTo>
                    <a:lnTo>
                      <a:pt x="145" y="59"/>
                    </a:lnTo>
                    <a:lnTo>
                      <a:pt x="123" y="74"/>
                    </a:lnTo>
                    <a:lnTo>
                      <a:pt x="109" y="96"/>
                    </a:lnTo>
                    <a:lnTo>
                      <a:pt x="105" y="107"/>
                    </a:lnTo>
                    <a:lnTo>
                      <a:pt x="105" y="125"/>
                    </a:lnTo>
                    <a:lnTo>
                      <a:pt x="109" y="159"/>
                    </a:lnTo>
                    <a:lnTo>
                      <a:pt x="116" y="170"/>
                    </a:lnTo>
                    <a:lnTo>
                      <a:pt x="123" y="181"/>
                    </a:lnTo>
                    <a:lnTo>
                      <a:pt x="145" y="192"/>
                    </a:lnTo>
                    <a:lnTo>
                      <a:pt x="174" y="196"/>
                    </a:lnTo>
                    <a:lnTo>
                      <a:pt x="185" y="196"/>
                    </a:lnTo>
                    <a:lnTo>
                      <a:pt x="192" y="196"/>
                    </a:lnTo>
                    <a:lnTo>
                      <a:pt x="178" y="188"/>
                    </a:lnTo>
                    <a:lnTo>
                      <a:pt x="152" y="177"/>
                    </a:lnTo>
                    <a:lnTo>
                      <a:pt x="163" y="166"/>
                    </a:lnTo>
                    <a:lnTo>
                      <a:pt x="170" y="151"/>
                    </a:lnTo>
                    <a:lnTo>
                      <a:pt x="181" y="155"/>
                    </a:lnTo>
                    <a:lnTo>
                      <a:pt x="188" y="155"/>
                    </a:lnTo>
                    <a:lnTo>
                      <a:pt x="199" y="162"/>
                    </a:lnTo>
                    <a:lnTo>
                      <a:pt x="210" y="166"/>
                    </a:lnTo>
                    <a:lnTo>
                      <a:pt x="221" y="170"/>
                    </a:lnTo>
                    <a:lnTo>
                      <a:pt x="225" y="173"/>
                    </a:lnTo>
                    <a:lnTo>
                      <a:pt x="232" y="173"/>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27676" name="Rectangle 28"/>
              <p:cNvSpPr>
                <a:spLocks noChangeArrowheads="1"/>
              </p:cNvSpPr>
              <p:nvPr/>
            </p:nvSpPr>
            <p:spPr bwMode="auto">
              <a:xfrm>
                <a:off x="1413" y="1215"/>
                <a:ext cx="530" cy="284"/>
              </a:xfrm>
              <a:prstGeom prst="rect">
                <a:avLst/>
              </a:prstGeom>
              <a:solidFill>
                <a:srgbClr val="B2B2B2"/>
              </a:solidFill>
              <a:ln w="9525">
                <a:noFill/>
                <a:miter lim="800000"/>
                <a:headEnd/>
                <a:tailEnd/>
              </a:ln>
            </p:spPr>
            <p:txBody>
              <a:bodyPr/>
              <a:lstStyle/>
              <a:p>
                <a:endParaRPr lang="en-US"/>
              </a:p>
            </p:txBody>
          </p:sp>
        </p:grpSp>
        <p:sp>
          <p:nvSpPr>
            <p:cNvPr id="27678" name="Freeform 30"/>
            <p:cNvSpPr>
              <a:spLocks/>
            </p:cNvSpPr>
            <p:nvPr/>
          </p:nvSpPr>
          <p:spPr bwMode="auto">
            <a:xfrm>
              <a:off x="1413" y="1218"/>
              <a:ext cx="106" cy="248"/>
            </a:xfrm>
            <a:custGeom>
              <a:avLst/>
              <a:gdLst/>
              <a:ahLst/>
              <a:cxnLst>
                <a:cxn ang="0">
                  <a:pos x="0" y="0"/>
                </a:cxn>
                <a:cxn ang="0">
                  <a:pos x="55" y="0"/>
                </a:cxn>
                <a:cxn ang="0">
                  <a:pos x="106" y="0"/>
                </a:cxn>
                <a:cxn ang="0">
                  <a:pos x="106" y="122"/>
                </a:cxn>
                <a:cxn ang="0">
                  <a:pos x="106" y="248"/>
                </a:cxn>
                <a:cxn ang="0">
                  <a:pos x="55" y="248"/>
                </a:cxn>
                <a:cxn ang="0">
                  <a:pos x="0" y="248"/>
                </a:cxn>
                <a:cxn ang="0">
                  <a:pos x="0" y="122"/>
                </a:cxn>
                <a:cxn ang="0">
                  <a:pos x="0" y="0"/>
                </a:cxn>
              </a:cxnLst>
              <a:rect l="0" t="0" r="r" b="b"/>
              <a:pathLst>
                <a:path w="106" h="248">
                  <a:moveTo>
                    <a:pt x="0" y="0"/>
                  </a:moveTo>
                  <a:lnTo>
                    <a:pt x="55" y="0"/>
                  </a:lnTo>
                  <a:lnTo>
                    <a:pt x="106" y="0"/>
                  </a:lnTo>
                  <a:lnTo>
                    <a:pt x="106" y="122"/>
                  </a:lnTo>
                  <a:lnTo>
                    <a:pt x="106" y="248"/>
                  </a:lnTo>
                  <a:lnTo>
                    <a:pt x="55" y="248"/>
                  </a:lnTo>
                  <a:lnTo>
                    <a:pt x="0" y="248"/>
                  </a:lnTo>
                  <a:lnTo>
                    <a:pt x="0" y="122"/>
                  </a:lnTo>
                  <a:lnTo>
                    <a:pt x="0" y="0"/>
                  </a:lnTo>
                  <a:close/>
                </a:path>
              </a:pathLst>
            </a:custGeom>
            <a:noFill/>
            <a:ln w="23813">
              <a:solidFill>
                <a:srgbClr val="3333CC"/>
              </a:solidFill>
              <a:prstDash val="solid"/>
              <a:round/>
              <a:headEnd/>
              <a:tailEnd/>
            </a:ln>
          </p:spPr>
          <p:txBody>
            <a:bodyPr/>
            <a:lstStyle/>
            <a:p>
              <a:endParaRPr lang="en-US"/>
            </a:p>
          </p:txBody>
        </p:sp>
        <p:sp>
          <p:nvSpPr>
            <p:cNvPr id="27679" name="Freeform 31"/>
            <p:cNvSpPr>
              <a:spLocks noEditPoints="1"/>
            </p:cNvSpPr>
            <p:nvPr/>
          </p:nvSpPr>
          <p:spPr bwMode="auto">
            <a:xfrm>
              <a:off x="1577" y="1215"/>
              <a:ext cx="359" cy="277"/>
            </a:xfrm>
            <a:custGeom>
              <a:avLst/>
              <a:gdLst/>
              <a:ahLst/>
              <a:cxnLst>
                <a:cxn ang="0">
                  <a:pos x="326" y="222"/>
                </a:cxn>
                <a:cxn ang="0">
                  <a:pos x="345" y="233"/>
                </a:cxn>
                <a:cxn ang="0">
                  <a:pos x="345" y="259"/>
                </a:cxn>
                <a:cxn ang="0">
                  <a:pos x="308" y="270"/>
                </a:cxn>
                <a:cxn ang="0">
                  <a:pos x="268" y="251"/>
                </a:cxn>
                <a:cxn ang="0">
                  <a:pos x="221" y="251"/>
                </a:cxn>
                <a:cxn ang="0">
                  <a:pos x="138" y="251"/>
                </a:cxn>
                <a:cxn ang="0">
                  <a:pos x="80" y="236"/>
                </a:cxn>
                <a:cxn ang="0">
                  <a:pos x="29" y="207"/>
                </a:cxn>
                <a:cxn ang="0">
                  <a:pos x="3" y="159"/>
                </a:cxn>
                <a:cxn ang="0">
                  <a:pos x="3" y="100"/>
                </a:cxn>
                <a:cxn ang="0">
                  <a:pos x="29" y="51"/>
                </a:cxn>
                <a:cxn ang="0">
                  <a:pos x="72" y="18"/>
                </a:cxn>
                <a:cxn ang="0">
                  <a:pos x="134" y="3"/>
                </a:cxn>
                <a:cxn ang="0">
                  <a:pos x="214" y="3"/>
                </a:cxn>
                <a:cxn ang="0">
                  <a:pos x="276" y="18"/>
                </a:cxn>
                <a:cxn ang="0">
                  <a:pos x="319" y="51"/>
                </a:cxn>
                <a:cxn ang="0">
                  <a:pos x="341" y="96"/>
                </a:cxn>
                <a:cxn ang="0">
                  <a:pos x="341" y="151"/>
                </a:cxn>
                <a:cxn ang="0">
                  <a:pos x="326" y="196"/>
                </a:cxn>
                <a:cxn ang="0">
                  <a:pos x="232" y="173"/>
                </a:cxn>
                <a:cxn ang="0">
                  <a:pos x="243" y="125"/>
                </a:cxn>
                <a:cxn ang="0">
                  <a:pos x="239" y="96"/>
                </a:cxn>
                <a:cxn ang="0">
                  <a:pos x="203" y="59"/>
                </a:cxn>
                <a:cxn ang="0">
                  <a:pos x="145" y="59"/>
                </a:cxn>
                <a:cxn ang="0">
                  <a:pos x="109" y="96"/>
                </a:cxn>
                <a:cxn ang="0">
                  <a:pos x="105" y="125"/>
                </a:cxn>
                <a:cxn ang="0">
                  <a:pos x="116" y="170"/>
                </a:cxn>
                <a:cxn ang="0">
                  <a:pos x="145" y="192"/>
                </a:cxn>
                <a:cxn ang="0">
                  <a:pos x="185" y="196"/>
                </a:cxn>
                <a:cxn ang="0">
                  <a:pos x="178" y="188"/>
                </a:cxn>
                <a:cxn ang="0">
                  <a:pos x="163" y="166"/>
                </a:cxn>
                <a:cxn ang="0">
                  <a:pos x="181" y="155"/>
                </a:cxn>
                <a:cxn ang="0">
                  <a:pos x="199" y="162"/>
                </a:cxn>
                <a:cxn ang="0">
                  <a:pos x="221" y="170"/>
                </a:cxn>
                <a:cxn ang="0">
                  <a:pos x="232" y="173"/>
                </a:cxn>
              </a:cxnLst>
              <a:rect l="0" t="0" r="r" b="b"/>
              <a:pathLst>
                <a:path w="359" h="277">
                  <a:moveTo>
                    <a:pt x="308" y="214"/>
                  </a:moveTo>
                  <a:lnTo>
                    <a:pt x="326" y="222"/>
                  </a:lnTo>
                  <a:lnTo>
                    <a:pt x="334" y="225"/>
                  </a:lnTo>
                  <a:lnTo>
                    <a:pt x="345" y="233"/>
                  </a:lnTo>
                  <a:lnTo>
                    <a:pt x="359" y="236"/>
                  </a:lnTo>
                  <a:lnTo>
                    <a:pt x="345" y="259"/>
                  </a:lnTo>
                  <a:lnTo>
                    <a:pt x="330" y="277"/>
                  </a:lnTo>
                  <a:lnTo>
                    <a:pt x="308" y="270"/>
                  </a:lnTo>
                  <a:lnTo>
                    <a:pt x="287" y="259"/>
                  </a:lnTo>
                  <a:lnTo>
                    <a:pt x="268" y="251"/>
                  </a:lnTo>
                  <a:lnTo>
                    <a:pt x="257" y="244"/>
                  </a:lnTo>
                  <a:lnTo>
                    <a:pt x="221" y="251"/>
                  </a:lnTo>
                  <a:lnTo>
                    <a:pt x="174" y="255"/>
                  </a:lnTo>
                  <a:lnTo>
                    <a:pt x="138" y="251"/>
                  </a:lnTo>
                  <a:lnTo>
                    <a:pt x="105" y="247"/>
                  </a:lnTo>
                  <a:lnTo>
                    <a:pt x="80" y="236"/>
                  </a:lnTo>
                  <a:lnTo>
                    <a:pt x="54" y="225"/>
                  </a:lnTo>
                  <a:lnTo>
                    <a:pt x="29" y="207"/>
                  </a:lnTo>
                  <a:lnTo>
                    <a:pt x="14" y="185"/>
                  </a:lnTo>
                  <a:lnTo>
                    <a:pt x="3" y="159"/>
                  </a:lnTo>
                  <a:lnTo>
                    <a:pt x="0" y="129"/>
                  </a:lnTo>
                  <a:lnTo>
                    <a:pt x="3" y="100"/>
                  </a:lnTo>
                  <a:lnTo>
                    <a:pt x="14" y="74"/>
                  </a:lnTo>
                  <a:lnTo>
                    <a:pt x="29" y="51"/>
                  </a:lnTo>
                  <a:lnTo>
                    <a:pt x="47" y="33"/>
                  </a:lnTo>
                  <a:lnTo>
                    <a:pt x="72" y="18"/>
                  </a:lnTo>
                  <a:lnTo>
                    <a:pt x="101" y="7"/>
                  </a:lnTo>
                  <a:lnTo>
                    <a:pt x="134" y="3"/>
                  </a:lnTo>
                  <a:lnTo>
                    <a:pt x="174" y="0"/>
                  </a:lnTo>
                  <a:lnTo>
                    <a:pt x="214" y="3"/>
                  </a:lnTo>
                  <a:lnTo>
                    <a:pt x="247" y="7"/>
                  </a:lnTo>
                  <a:lnTo>
                    <a:pt x="276" y="18"/>
                  </a:lnTo>
                  <a:lnTo>
                    <a:pt x="301" y="33"/>
                  </a:lnTo>
                  <a:lnTo>
                    <a:pt x="319" y="51"/>
                  </a:lnTo>
                  <a:lnTo>
                    <a:pt x="334" y="74"/>
                  </a:lnTo>
                  <a:lnTo>
                    <a:pt x="341" y="96"/>
                  </a:lnTo>
                  <a:lnTo>
                    <a:pt x="345" y="125"/>
                  </a:lnTo>
                  <a:lnTo>
                    <a:pt x="341" y="151"/>
                  </a:lnTo>
                  <a:lnTo>
                    <a:pt x="337" y="177"/>
                  </a:lnTo>
                  <a:lnTo>
                    <a:pt x="326" y="196"/>
                  </a:lnTo>
                  <a:lnTo>
                    <a:pt x="308" y="214"/>
                  </a:lnTo>
                  <a:close/>
                  <a:moveTo>
                    <a:pt x="232" y="173"/>
                  </a:moveTo>
                  <a:lnTo>
                    <a:pt x="239" y="155"/>
                  </a:lnTo>
                  <a:lnTo>
                    <a:pt x="243" y="125"/>
                  </a:lnTo>
                  <a:lnTo>
                    <a:pt x="243" y="107"/>
                  </a:lnTo>
                  <a:lnTo>
                    <a:pt x="239" y="96"/>
                  </a:lnTo>
                  <a:lnTo>
                    <a:pt x="225" y="74"/>
                  </a:lnTo>
                  <a:lnTo>
                    <a:pt x="203" y="59"/>
                  </a:lnTo>
                  <a:lnTo>
                    <a:pt x="174" y="55"/>
                  </a:lnTo>
                  <a:lnTo>
                    <a:pt x="145" y="59"/>
                  </a:lnTo>
                  <a:lnTo>
                    <a:pt x="123" y="74"/>
                  </a:lnTo>
                  <a:lnTo>
                    <a:pt x="109" y="96"/>
                  </a:lnTo>
                  <a:lnTo>
                    <a:pt x="105" y="107"/>
                  </a:lnTo>
                  <a:lnTo>
                    <a:pt x="105" y="125"/>
                  </a:lnTo>
                  <a:lnTo>
                    <a:pt x="109" y="159"/>
                  </a:lnTo>
                  <a:lnTo>
                    <a:pt x="116" y="170"/>
                  </a:lnTo>
                  <a:lnTo>
                    <a:pt x="123" y="181"/>
                  </a:lnTo>
                  <a:lnTo>
                    <a:pt x="145" y="192"/>
                  </a:lnTo>
                  <a:lnTo>
                    <a:pt x="174" y="196"/>
                  </a:lnTo>
                  <a:lnTo>
                    <a:pt x="185" y="196"/>
                  </a:lnTo>
                  <a:lnTo>
                    <a:pt x="192" y="196"/>
                  </a:lnTo>
                  <a:lnTo>
                    <a:pt x="178" y="188"/>
                  </a:lnTo>
                  <a:lnTo>
                    <a:pt x="152" y="177"/>
                  </a:lnTo>
                  <a:lnTo>
                    <a:pt x="163" y="166"/>
                  </a:lnTo>
                  <a:lnTo>
                    <a:pt x="170" y="151"/>
                  </a:lnTo>
                  <a:lnTo>
                    <a:pt x="181" y="155"/>
                  </a:lnTo>
                  <a:lnTo>
                    <a:pt x="188" y="155"/>
                  </a:lnTo>
                  <a:lnTo>
                    <a:pt x="199" y="162"/>
                  </a:lnTo>
                  <a:lnTo>
                    <a:pt x="210" y="166"/>
                  </a:lnTo>
                  <a:lnTo>
                    <a:pt x="221" y="170"/>
                  </a:lnTo>
                  <a:lnTo>
                    <a:pt x="225" y="173"/>
                  </a:lnTo>
                  <a:lnTo>
                    <a:pt x="232" y="173"/>
                  </a:lnTo>
                  <a:close/>
                </a:path>
              </a:pathLst>
            </a:custGeom>
            <a:noFill/>
            <a:ln w="23813">
              <a:solidFill>
                <a:srgbClr val="3333CC"/>
              </a:solidFill>
              <a:prstDash val="solid"/>
              <a:round/>
              <a:headEnd/>
              <a:tailEnd/>
            </a:ln>
          </p:spPr>
          <p:txBody>
            <a:bodyPr/>
            <a:lstStyle/>
            <a:p>
              <a:endParaRPr lang="en-US"/>
            </a:p>
          </p:txBody>
        </p:sp>
      </p:grpSp>
      <p:grpSp>
        <p:nvGrpSpPr>
          <p:cNvPr id="6" name="Group 45"/>
          <p:cNvGrpSpPr>
            <a:grpSpLocks/>
          </p:cNvGrpSpPr>
          <p:nvPr/>
        </p:nvGrpSpPr>
        <p:grpSpPr bwMode="auto">
          <a:xfrm>
            <a:off x="5857875" y="1981200"/>
            <a:ext cx="869950" cy="574675"/>
            <a:chOff x="3690" y="1248"/>
            <a:chExt cx="548" cy="362"/>
          </a:xfrm>
        </p:grpSpPr>
        <p:sp>
          <p:nvSpPr>
            <p:cNvPr id="27681" name="Freeform 33"/>
            <p:cNvSpPr>
              <a:spLocks/>
            </p:cNvSpPr>
            <p:nvPr/>
          </p:nvSpPr>
          <p:spPr bwMode="auto">
            <a:xfrm>
              <a:off x="3733" y="1281"/>
              <a:ext cx="207" cy="296"/>
            </a:xfrm>
            <a:custGeom>
              <a:avLst/>
              <a:gdLst/>
              <a:ahLst/>
              <a:cxnLst>
                <a:cxn ang="0">
                  <a:pos x="0" y="0"/>
                </a:cxn>
                <a:cxn ang="0">
                  <a:pos x="102" y="0"/>
                </a:cxn>
                <a:cxn ang="0">
                  <a:pos x="203" y="0"/>
                </a:cxn>
                <a:cxn ang="0">
                  <a:pos x="203" y="34"/>
                </a:cxn>
                <a:cxn ang="0">
                  <a:pos x="203" y="63"/>
                </a:cxn>
                <a:cxn ang="0">
                  <a:pos x="142" y="63"/>
                </a:cxn>
                <a:cxn ang="0">
                  <a:pos x="76" y="63"/>
                </a:cxn>
                <a:cxn ang="0">
                  <a:pos x="76" y="89"/>
                </a:cxn>
                <a:cxn ang="0">
                  <a:pos x="76" y="111"/>
                </a:cxn>
                <a:cxn ang="0">
                  <a:pos x="196" y="111"/>
                </a:cxn>
                <a:cxn ang="0">
                  <a:pos x="196" y="141"/>
                </a:cxn>
                <a:cxn ang="0">
                  <a:pos x="196" y="170"/>
                </a:cxn>
                <a:cxn ang="0">
                  <a:pos x="76" y="170"/>
                </a:cxn>
                <a:cxn ang="0">
                  <a:pos x="76" y="200"/>
                </a:cxn>
                <a:cxn ang="0">
                  <a:pos x="76" y="229"/>
                </a:cxn>
                <a:cxn ang="0">
                  <a:pos x="207" y="229"/>
                </a:cxn>
                <a:cxn ang="0">
                  <a:pos x="207" y="296"/>
                </a:cxn>
                <a:cxn ang="0">
                  <a:pos x="0" y="296"/>
                </a:cxn>
                <a:cxn ang="0">
                  <a:pos x="0" y="148"/>
                </a:cxn>
                <a:cxn ang="0">
                  <a:pos x="0" y="0"/>
                </a:cxn>
              </a:cxnLst>
              <a:rect l="0" t="0" r="r" b="b"/>
              <a:pathLst>
                <a:path w="207" h="296">
                  <a:moveTo>
                    <a:pt x="0" y="0"/>
                  </a:moveTo>
                  <a:lnTo>
                    <a:pt x="102" y="0"/>
                  </a:lnTo>
                  <a:lnTo>
                    <a:pt x="203" y="0"/>
                  </a:lnTo>
                  <a:lnTo>
                    <a:pt x="203" y="34"/>
                  </a:lnTo>
                  <a:lnTo>
                    <a:pt x="203" y="63"/>
                  </a:lnTo>
                  <a:lnTo>
                    <a:pt x="142" y="63"/>
                  </a:lnTo>
                  <a:lnTo>
                    <a:pt x="76" y="63"/>
                  </a:lnTo>
                  <a:lnTo>
                    <a:pt x="76" y="89"/>
                  </a:lnTo>
                  <a:lnTo>
                    <a:pt x="76" y="111"/>
                  </a:lnTo>
                  <a:lnTo>
                    <a:pt x="196" y="111"/>
                  </a:lnTo>
                  <a:lnTo>
                    <a:pt x="196" y="141"/>
                  </a:lnTo>
                  <a:lnTo>
                    <a:pt x="196" y="170"/>
                  </a:lnTo>
                  <a:lnTo>
                    <a:pt x="76" y="170"/>
                  </a:lnTo>
                  <a:lnTo>
                    <a:pt x="76" y="200"/>
                  </a:lnTo>
                  <a:lnTo>
                    <a:pt x="76" y="229"/>
                  </a:lnTo>
                  <a:lnTo>
                    <a:pt x="207" y="229"/>
                  </a:lnTo>
                  <a:lnTo>
                    <a:pt x="207" y="296"/>
                  </a:lnTo>
                  <a:lnTo>
                    <a:pt x="0" y="296"/>
                  </a:lnTo>
                  <a:lnTo>
                    <a:pt x="0" y="148"/>
                  </a:lnTo>
                  <a:lnTo>
                    <a:pt x="0" y="0"/>
                  </a:lnTo>
                  <a:close/>
                </a:path>
              </a:pathLst>
            </a:custGeom>
            <a:solidFill>
              <a:srgbClr val="9999FF"/>
            </a:solidFill>
            <a:ln w="9525">
              <a:noFill/>
              <a:round/>
              <a:headEnd/>
              <a:tailEnd/>
            </a:ln>
          </p:spPr>
          <p:txBody>
            <a:bodyPr/>
            <a:lstStyle/>
            <a:p>
              <a:endParaRPr lang="en-US"/>
            </a:p>
          </p:txBody>
        </p:sp>
        <p:sp>
          <p:nvSpPr>
            <p:cNvPr id="27682" name="Freeform 34"/>
            <p:cNvSpPr>
              <a:spLocks noEditPoints="1"/>
            </p:cNvSpPr>
            <p:nvPr/>
          </p:nvSpPr>
          <p:spPr bwMode="auto">
            <a:xfrm>
              <a:off x="3973" y="1278"/>
              <a:ext cx="265" cy="332"/>
            </a:xfrm>
            <a:custGeom>
              <a:avLst/>
              <a:gdLst/>
              <a:ahLst/>
              <a:cxnLst>
                <a:cxn ang="0">
                  <a:pos x="239" y="266"/>
                </a:cxn>
                <a:cxn ang="0">
                  <a:pos x="254" y="277"/>
                </a:cxn>
                <a:cxn ang="0">
                  <a:pos x="254" y="306"/>
                </a:cxn>
                <a:cxn ang="0">
                  <a:pos x="210" y="310"/>
                </a:cxn>
                <a:cxn ang="0">
                  <a:pos x="189" y="292"/>
                </a:cxn>
                <a:cxn ang="0">
                  <a:pos x="127" y="303"/>
                </a:cxn>
                <a:cxn ang="0">
                  <a:pos x="76" y="295"/>
                </a:cxn>
                <a:cxn ang="0">
                  <a:pos x="36" y="269"/>
                </a:cxn>
                <a:cxn ang="0">
                  <a:pos x="7" y="218"/>
                </a:cxn>
                <a:cxn ang="0">
                  <a:pos x="0" y="151"/>
                </a:cxn>
                <a:cxn ang="0">
                  <a:pos x="7" y="88"/>
                </a:cxn>
                <a:cxn ang="0">
                  <a:pos x="32" y="40"/>
                </a:cxn>
                <a:cxn ang="0">
                  <a:pos x="72" y="11"/>
                </a:cxn>
                <a:cxn ang="0">
                  <a:pos x="127" y="0"/>
                </a:cxn>
                <a:cxn ang="0">
                  <a:pos x="181" y="11"/>
                </a:cxn>
                <a:cxn ang="0">
                  <a:pos x="221" y="40"/>
                </a:cxn>
                <a:cxn ang="0">
                  <a:pos x="247" y="88"/>
                </a:cxn>
                <a:cxn ang="0">
                  <a:pos x="254" y="151"/>
                </a:cxn>
                <a:cxn ang="0">
                  <a:pos x="247" y="210"/>
                </a:cxn>
                <a:cxn ang="0">
                  <a:pos x="170" y="210"/>
                </a:cxn>
                <a:cxn ang="0">
                  <a:pos x="178" y="151"/>
                </a:cxn>
                <a:cxn ang="0">
                  <a:pos x="170" y="99"/>
                </a:cxn>
                <a:cxn ang="0">
                  <a:pos x="156" y="81"/>
                </a:cxn>
                <a:cxn ang="0">
                  <a:pos x="127" y="70"/>
                </a:cxn>
                <a:cxn ang="0">
                  <a:pos x="98" y="81"/>
                </a:cxn>
                <a:cxn ang="0">
                  <a:pos x="83" y="99"/>
                </a:cxn>
                <a:cxn ang="0">
                  <a:pos x="76" y="147"/>
                </a:cxn>
                <a:cxn ang="0">
                  <a:pos x="80" y="188"/>
                </a:cxn>
                <a:cxn ang="0">
                  <a:pos x="105" y="232"/>
                </a:cxn>
                <a:cxn ang="0">
                  <a:pos x="134" y="236"/>
                </a:cxn>
                <a:cxn ang="0">
                  <a:pos x="127" y="225"/>
                </a:cxn>
                <a:cxn ang="0">
                  <a:pos x="123" y="181"/>
                </a:cxn>
                <a:cxn ang="0">
                  <a:pos x="138" y="184"/>
                </a:cxn>
                <a:cxn ang="0">
                  <a:pos x="160" y="203"/>
                </a:cxn>
                <a:cxn ang="0">
                  <a:pos x="170" y="210"/>
                </a:cxn>
              </a:cxnLst>
              <a:rect l="0" t="0" r="r" b="b"/>
              <a:pathLst>
                <a:path w="265" h="332">
                  <a:moveTo>
                    <a:pt x="229" y="255"/>
                  </a:moveTo>
                  <a:lnTo>
                    <a:pt x="239" y="266"/>
                  </a:lnTo>
                  <a:lnTo>
                    <a:pt x="247" y="269"/>
                  </a:lnTo>
                  <a:lnTo>
                    <a:pt x="254" y="277"/>
                  </a:lnTo>
                  <a:lnTo>
                    <a:pt x="265" y="281"/>
                  </a:lnTo>
                  <a:lnTo>
                    <a:pt x="254" y="306"/>
                  </a:lnTo>
                  <a:lnTo>
                    <a:pt x="243" y="332"/>
                  </a:lnTo>
                  <a:lnTo>
                    <a:pt x="210" y="310"/>
                  </a:lnTo>
                  <a:lnTo>
                    <a:pt x="196" y="299"/>
                  </a:lnTo>
                  <a:lnTo>
                    <a:pt x="189" y="292"/>
                  </a:lnTo>
                  <a:lnTo>
                    <a:pt x="160" y="299"/>
                  </a:lnTo>
                  <a:lnTo>
                    <a:pt x="127" y="303"/>
                  </a:lnTo>
                  <a:lnTo>
                    <a:pt x="98" y="299"/>
                  </a:lnTo>
                  <a:lnTo>
                    <a:pt x="76" y="295"/>
                  </a:lnTo>
                  <a:lnTo>
                    <a:pt x="54" y="284"/>
                  </a:lnTo>
                  <a:lnTo>
                    <a:pt x="36" y="269"/>
                  </a:lnTo>
                  <a:lnTo>
                    <a:pt x="22" y="247"/>
                  </a:lnTo>
                  <a:lnTo>
                    <a:pt x="7" y="218"/>
                  </a:lnTo>
                  <a:lnTo>
                    <a:pt x="3" y="188"/>
                  </a:lnTo>
                  <a:lnTo>
                    <a:pt x="0" y="151"/>
                  </a:lnTo>
                  <a:lnTo>
                    <a:pt x="3" y="118"/>
                  </a:lnTo>
                  <a:lnTo>
                    <a:pt x="7" y="88"/>
                  </a:lnTo>
                  <a:lnTo>
                    <a:pt x="18" y="62"/>
                  </a:lnTo>
                  <a:lnTo>
                    <a:pt x="32" y="40"/>
                  </a:lnTo>
                  <a:lnTo>
                    <a:pt x="51" y="22"/>
                  </a:lnTo>
                  <a:lnTo>
                    <a:pt x="72" y="11"/>
                  </a:lnTo>
                  <a:lnTo>
                    <a:pt x="98" y="3"/>
                  </a:lnTo>
                  <a:lnTo>
                    <a:pt x="127" y="0"/>
                  </a:lnTo>
                  <a:lnTo>
                    <a:pt x="156" y="3"/>
                  </a:lnTo>
                  <a:lnTo>
                    <a:pt x="181" y="11"/>
                  </a:lnTo>
                  <a:lnTo>
                    <a:pt x="203" y="22"/>
                  </a:lnTo>
                  <a:lnTo>
                    <a:pt x="221" y="40"/>
                  </a:lnTo>
                  <a:lnTo>
                    <a:pt x="236" y="62"/>
                  </a:lnTo>
                  <a:lnTo>
                    <a:pt x="247" y="88"/>
                  </a:lnTo>
                  <a:lnTo>
                    <a:pt x="250" y="118"/>
                  </a:lnTo>
                  <a:lnTo>
                    <a:pt x="254" y="151"/>
                  </a:lnTo>
                  <a:lnTo>
                    <a:pt x="254" y="181"/>
                  </a:lnTo>
                  <a:lnTo>
                    <a:pt x="247" y="210"/>
                  </a:lnTo>
                  <a:lnTo>
                    <a:pt x="229" y="255"/>
                  </a:lnTo>
                  <a:close/>
                  <a:moveTo>
                    <a:pt x="170" y="210"/>
                  </a:moveTo>
                  <a:lnTo>
                    <a:pt x="174" y="184"/>
                  </a:lnTo>
                  <a:lnTo>
                    <a:pt x="178" y="151"/>
                  </a:lnTo>
                  <a:lnTo>
                    <a:pt x="174" y="114"/>
                  </a:lnTo>
                  <a:lnTo>
                    <a:pt x="170" y="99"/>
                  </a:lnTo>
                  <a:lnTo>
                    <a:pt x="163" y="88"/>
                  </a:lnTo>
                  <a:lnTo>
                    <a:pt x="156" y="81"/>
                  </a:lnTo>
                  <a:lnTo>
                    <a:pt x="149" y="74"/>
                  </a:lnTo>
                  <a:lnTo>
                    <a:pt x="127" y="70"/>
                  </a:lnTo>
                  <a:lnTo>
                    <a:pt x="105" y="74"/>
                  </a:lnTo>
                  <a:lnTo>
                    <a:pt x="98" y="81"/>
                  </a:lnTo>
                  <a:lnTo>
                    <a:pt x="91" y="88"/>
                  </a:lnTo>
                  <a:lnTo>
                    <a:pt x="83" y="99"/>
                  </a:lnTo>
                  <a:lnTo>
                    <a:pt x="80" y="114"/>
                  </a:lnTo>
                  <a:lnTo>
                    <a:pt x="76" y="147"/>
                  </a:lnTo>
                  <a:lnTo>
                    <a:pt x="76" y="170"/>
                  </a:lnTo>
                  <a:lnTo>
                    <a:pt x="80" y="188"/>
                  </a:lnTo>
                  <a:lnTo>
                    <a:pt x="91" y="218"/>
                  </a:lnTo>
                  <a:lnTo>
                    <a:pt x="105" y="232"/>
                  </a:lnTo>
                  <a:lnTo>
                    <a:pt x="127" y="236"/>
                  </a:lnTo>
                  <a:lnTo>
                    <a:pt x="134" y="236"/>
                  </a:lnTo>
                  <a:lnTo>
                    <a:pt x="141" y="232"/>
                  </a:lnTo>
                  <a:lnTo>
                    <a:pt x="127" y="225"/>
                  </a:lnTo>
                  <a:lnTo>
                    <a:pt x="112" y="214"/>
                  </a:lnTo>
                  <a:lnTo>
                    <a:pt x="123" y="181"/>
                  </a:lnTo>
                  <a:lnTo>
                    <a:pt x="130" y="184"/>
                  </a:lnTo>
                  <a:lnTo>
                    <a:pt x="138" y="184"/>
                  </a:lnTo>
                  <a:lnTo>
                    <a:pt x="145" y="192"/>
                  </a:lnTo>
                  <a:lnTo>
                    <a:pt x="160" y="203"/>
                  </a:lnTo>
                  <a:lnTo>
                    <a:pt x="167" y="207"/>
                  </a:lnTo>
                  <a:lnTo>
                    <a:pt x="170" y="210"/>
                  </a:lnTo>
                  <a:close/>
                </a:path>
              </a:pathLst>
            </a:custGeom>
            <a:solidFill>
              <a:srgbClr val="9999FF"/>
            </a:solidFill>
            <a:ln w="9525">
              <a:noFill/>
              <a:round/>
              <a:headEnd/>
              <a:tailEnd/>
            </a:ln>
          </p:spPr>
          <p:txBody>
            <a:bodyPr/>
            <a:lstStyle/>
            <a:p>
              <a:endParaRPr lang="en-US"/>
            </a:p>
          </p:txBody>
        </p:sp>
        <p:grpSp>
          <p:nvGrpSpPr>
            <p:cNvPr id="7" name="Group 42"/>
            <p:cNvGrpSpPr>
              <a:grpSpLocks/>
            </p:cNvGrpSpPr>
            <p:nvPr/>
          </p:nvGrpSpPr>
          <p:grpSpPr bwMode="auto">
            <a:xfrm>
              <a:off x="3690" y="1248"/>
              <a:ext cx="508" cy="340"/>
              <a:chOff x="3690" y="1248"/>
              <a:chExt cx="508" cy="340"/>
            </a:xfrm>
          </p:grpSpPr>
          <p:sp>
            <p:nvSpPr>
              <p:cNvPr id="27683" name="Rectangle 35"/>
              <p:cNvSpPr>
                <a:spLocks noChangeArrowheads="1"/>
              </p:cNvSpPr>
              <p:nvPr/>
            </p:nvSpPr>
            <p:spPr bwMode="auto">
              <a:xfrm>
                <a:off x="3690" y="1248"/>
                <a:ext cx="508" cy="340"/>
              </a:xfrm>
              <a:prstGeom prst="rect">
                <a:avLst/>
              </a:prstGeom>
              <a:solidFill>
                <a:srgbClr val="B2B2B2"/>
              </a:solidFill>
              <a:ln w="9525">
                <a:noFill/>
                <a:miter lim="800000"/>
                <a:headEnd/>
                <a:tailEnd/>
              </a:ln>
            </p:spPr>
            <p:txBody>
              <a:bodyPr/>
              <a:lstStyle/>
              <a:p>
                <a:endParaRPr lang="en-US"/>
              </a:p>
            </p:txBody>
          </p:sp>
          <p:sp>
            <p:nvSpPr>
              <p:cNvPr id="27684" name="Freeform 36"/>
              <p:cNvSpPr>
                <a:spLocks/>
              </p:cNvSpPr>
              <p:nvPr/>
            </p:nvSpPr>
            <p:spPr bwMode="auto">
              <a:xfrm>
                <a:off x="3690" y="1252"/>
                <a:ext cx="207" cy="295"/>
              </a:xfrm>
              <a:custGeom>
                <a:avLst/>
                <a:gdLst/>
                <a:ahLst/>
                <a:cxnLst>
                  <a:cxn ang="0">
                    <a:pos x="0" y="0"/>
                  </a:cxn>
                  <a:cxn ang="0">
                    <a:pos x="101" y="0"/>
                  </a:cxn>
                  <a:cxn ang="0">
                    <a:pos x="203" y="0"/>
                  </a:cxn>
                  <a:cxn ang="0">
                    <a:pos x="203" y="33"/>
                  </a:cxn>
                  <a:cxn ang="0">
                    <a:pos x="203" y="63"/>
                  </a:cxn>
                  <a:cxn ang="0">
                    <a:pos x="138" y="63"/>
                  </a:cxn>
                  <a:cxn ang="0">
                    <a:pos x="76" y="63"/>
                  </a:cxn>
                  <a:cxn ang="0">
                    <a:pos x="76" y="85"/>
                  </a:cxn>
                  <a:cxn ang="0">
                    <a:pos x="76" y="111"/>
                  </a:cxn>
                  <a:cxn ang="0">
                    <a:pos x="134" y="111"/>
                  </a:cxn>
                  <a:cxn ang="0">
                    <a:pos x="192" y="111"/>
                  </a:cxn>
                  <a:cxn ang="0">
                    <a:pos x="192" y="140"/>
                  </a:cxn>
                  <a:cxn ang="0">
                    <a:pos x="192" y="170"/>
                  </a:cxn>
                  <a:cxn ang="0">
                    <a:pos x="134" y="170"/>
                  </a:cxn>
                  <a:cxn ang="0">
                    <a:pos x="76" y="170"/>
                  </a:cxn>
                  <a:cxn ang="0">
                    <a:pos x="76" y="199"/>
                  </a:cxn>
                  <a:cxn ang="0">
                    <a:pos x="76" y="229"/>
                  </a:cxn>
                  <a:cxn ang="0">
                    <a:pos x="207" y="229"/>
                  </a:cxn>
                  <a:cxn ang="0">
                    <a:pos x="207" y="295"/>
                  </a:cxn>
                  <a:cxn ang="0">
                    <a:pos x="0" y="295"/>
                  </a:cxn>
                  <a:cxn ang="0">
                    <a:pos x="0" y="148"/>
                  </a:cxn>
                  <a:cxn ang="0">
                    <a:pos x="0" y="0"/>
                  </a:cxn>
                </a:cxnLst>
                <a:rect l="0" t="0" r="r" b="b"/>
                <a:pathLst>
                  <a:path w="207" h="295">
                    <a:moveTo>
                      <a:pt x="0" y="0"/>
                    </a:moveTo>
                    <a:lnTo>
                      <a:pt x="101" y="0"/>
                    </a:lnTo>
                    <a:lnTo>
                      <a:pt x="203" y="0"/>
                    </a:lnTo>
                    <a:lnTo>
                      <a:pt x="203" y="33"/>
                    </a:lnTo>
                    <a:lnTo>
                      <a:pt x="203" y="63"/>
                    </a:lnTo>
                    <a:lnTo>
                      <a:pt x="138" y="63"/>
                    </a:lnTo>
                    <a:lnTo>
                      <a:pt x="76" y="63"/>
                    </a:lnTo>
                    <a:lnTo>
                      <a:pt x="76" y="85"/>
                    </a:lnTo>
                    <a:lnTo>
                      <a:pt x="76" y="111"/>
                    </a:lnTo>
                    <a:lnTo>
                      <a:pt x="134" y="111"/>
                    </a:lnTo>
                    <a:lnTo>
                      <a:pt x="192" y="111"/>
                    </a:lnTo>
                    <a:lnTo>
                      <a:pt x="192" y="140"/>
                    </a:lnTo>
                    <a:lnTo>
                      <a:pt x="192" y="170"/>
                    </a:lnTo>
                    <a:lnTo>
                      <a:pt x="134" y="170"/>
                    </a:lnTo>
                    <a:lnTo>
                      <a:pt x="76" y="170"/>
                    </a:lnTo>
                    <a:lnTo>
                      <a:pt x="76" y="199"/>
                    </a:lnTo>
                    <a:lnTo>
                      <a:pt x="76" y="229"/>
                    </a:lnTo>
                    <a:lnTo>
                      <a:pt x="207" y="229"/>
                    </a:lnTo>
                    <a:lnTo>
                      <a:pt x="207" y="295"/>
                    </a:lnTo>
                    <a:lnTo>
                      <a:pt x="0" y="295"/>
                    </a:lnTo>
                    <a:lnTo>
                      <a:pt x="0" y="148"/>
                    </a:lnTo>
                    <a:lnTo>
                      <a:pt x="0" y="0"/>
                    </a:lnTo>
                    <a:close/>
                  </a:path>
                </a:pathLst>
              </a:custGeom>
              <a:solidFill>
                <a:srgbClr val="B2B2B2"/>
              </a:solidFill>
              <a:ln w="0">
                <a:solidFill>
                  <a:srgbClr val="FFFFFF"/>
                </a:solidFill>
                <a:prstDash val="solid"/>
                <a:round/>
                <a:headEnd/>
                <a:tailEnd/>
              </a:ln>
            </p:spPr>
            <p:txBody>
              <a:bodyPr/>
              <a:lstStyle/>
              <a:p>
                <a:endParaRPr lang="en-US"/>
              </a:p>
            </p:txBody>
          </p:sp>
          <p:sp>
            <p:nvSpPr>
              <p:cNvPr id="27685" name="Freeform 37"/>
              <p:cNvSpPr>
                <a:spLocks/>
              </p:cNvSpPr>
              <p:nvPr/>
            </p:nvSpPr>
            <p:spPr bwMode="auto">
              <a:xfrm>
                <a:off x="3926" y="1248"/>
                <a:ext cx="265" cy="333"/>
              </a:xfrm>
              <a:custGeom>
                <a:avLst/>
                <a:gdLst/>
                <a:ahLst/>
                <a:cxnLst>
                  <a:cxn ang="0">
                    <a:pos x="228" y="255"/>
                  </a:cxn>
                  <a:cxn ang="0">
                    <a:pos x="239" y="262"/>
                  </a:cxn>
                  <a:cxn ang="0">
                    <a:pos x="246" y="270"/>
                  </a:cxn>
                  <a:cxn ang="0">
                    <a:pos x="254" y="277"/>
                  </a:cxn>
                  <a:cxn ang="0">
                    <a:pos x="265" y="281"/>
                  </a:cxn>
                  <a:cxn ang="0">
                    <a:pos x="254" y="307"/>
                  </a:cxn>
                  <a:cxn ang="0">
                    <a:pos x="243" y="333"/>
                  </a:cxn>
                  <a:cxn ang="0">
                    <a:pos x="228" y="322"/>
                  </a:cxn>
                  <a:cxn ang="0">
                    <a:pos x="214" y="311"/>
                  </a:cxn>
                  <a:cxn ang="0">
                    <a:pos x="199" y="299"/>
                  </a:cxn>
                  <a:cxn ang="0">
                    <a:pos x="192" y="288"/>
                  </a:cxn>
                  <a:cxn ang="0">
                    <a:pos x="163" y="299"/>
                  </a:cxn>
                  <a:cxn ang="0">
                    <a:pos x="127" y="303"/>
                  </a:cxn>
                  <a:cxn ang="0">
                    <a:pos x="101" y="299"/>
                  </a:cxn>
                  <a:cxn ang="0">
                    <a:pos x="79" y="296"/>
                  </a:cxn>
                  <a:cxn ang="0">
                    <a:pos x="58" y="285"/>
                  </a:cxn>
                  <a:cxn ang="0">
                    <a:pos x="40" y="270"/>
                  </a:cxn>
                  <a:cxn ang="0">
                    <a:pos x="21" y="248"/>
                  </a:cxn>
                  <a:cxn ang="0">
                    <a:pos x="10" y="218"/>
                  </a:cxn>
                  <a:cxn ang="0">
                    <a:pos x="3" y="189"/>
                  </a:cxn>
                  <a:cxn ang="0">
                    <a:pos x="0" y="152"/>
                  </a:cxn>
                  <a:cxn ang="0">
                    <a:pos x="3" y="118"/>
                  </a:cxn>
                  <a:cxn ang="0">
                    <a:pos x="7" y="89"/>
                  </a:cxn>
                  <a:cxn ang="0">
                    <a:pos x="21" y="63"/>
                  </a:cxn>
                  <a:cxn ang="0">
                    <a:pos x="36" y="41"/>
                  </a:cxn>
                  <a:cxn ang="0">
                    <a:pos x="54" y="22"/>
                  </a:cxn>
                  <a:cxn ang="0">
                    <a:pos x="76" y="11"/>
                  </a:cxn>
                  <a:cxn ang="0">
                    <a:pos x="98" y="4"/>
                  </a:cxn>
                  <a:cxn ang="0">
                    <a:pos x="127" y="0"/>
                  </a:cxn>
                  <a:cxn ang="0">
                    <a:pos x="156" y="4"/>
                  </a:cxn>
                  <a:cxn ang="0">
                    <a:pos x="181" y="7"/>
                  </a:cxn>
                  <a:cxn ang="0">
                    <a:pos x="203" y="22"/>
                  </a:cxn>
                  <a:cxn ang="0">
                    <a:pos x="221" y="37"/>
                  </a:cxn>
                  <a:cxn ang="0">
                    <a:pos x="236" y="59"/>
                  </a:cxn>
                  <a:cxn ang="0">
                    <a:pos x="246" y="85"/>
                  </a:cxn>
                  <a:cxn ang="0">
                    <a:pos x="250" y="118"/>
                  </a:cxn>
                  <a:cxn ang="0">
                    <a:pos x="254" y="152"/>
                  </a:cxn>
                  <a:cxn ang="0">
                    <a:pos x="254" y="181"/>
                  </a:cxn>
                  <a:cxn ang="0">
                    <a:pos x="246" y="211"/>
                  </a:cxn>
                  <a:cxn ang="0">
                    <a:pos x="239" y="233"/>
                  </a:cxn>
                  <a:cxn ang="0">
                    <a:pos x="228" y="255"/>
                  </a:cxn>
                </a:cxnLst>
                <a:rect l="0" t="0" r="r" b="b"/>
                <a:pathLst>
                  <a:path w="265" h="333">
                    <a:moveTo>
                      <a:pt x="228" y="255"/>
                    </a:moveTo>
                    <a:lnTo>
                      <a:pt x="239" y="262"/>
                    </a:lnTo>
                    <a:lnTo>
                      <a:pt x="246" y="270"/>
                    </a:lnTo>
                    <a:lnTo>
                      <a:pt x="254" y="277"/>
                    </a:lnTo>
                    <a:lnTo>
                      <a:pt x="265" y="281"/>
                    </a:lnTo>
                    <a:lnTo>
                      <a:pt x="254" y="307"/>
                    </a:lnTo>
                    <a:lnTo>
                      <a:pt x="243" y="333"/>
                    </a:lnTo>
                    <a:lnTo>
                      <a:pt x="228" y="322"/>
                    </a:lnTo>
                    <a:lnTo>
                      <a:pt x="214" y="311"/>
                    </a:lnTo>
                    <a:lnTo>
                      <a:pt x="199" y="299"/>
                    </a:lnTo>
                    <a:lnTo>
                      <a:pt x="192" y="288"/>
                    </a:lnTo>
                    <a:lnTo>
                      <a:pt x="163" y="299"/>
                    </a:lnTo>
                    <a:lnTo>
                      <a:pt x="127" y="303"/>
                    </a:lnTo>
                    <a:lnTo>
                      <a:pt x="101" y="299"/>
                    </a:lnTo>
                    <a:lnTo>
                      <a:pt x="79" y="296"/>
                    </a:lnTo>
                    <a:lnTo>
                      <a:pt x="58" y="285"/>
                    </a:lnTo>
                    <a:lnTo>
                      <a:pt x="40" y="270"/>
                    </a:lnTo>
                    <a:lnTo>
                      <a:pt x="21" y="248"/>
                    </a:lnTo>
                    <a:lnTo>
                      <a:pt x="10" y="218"/>
                    </a:lnTo>
                    <a:lnTo>
                      <a:pt x="3" y="189"/>
                    </a:lnTo>
                    <a:lnTo>
                      <a:pt x="0" y="152"/>
                    </a:lnTo>
                    <a:lnTo>
                      <a:pt x="3" y="118"/>
                    </a:lnTo>
                    <a:lnTo>
                      <a:pt x="7" y="89"/>
                    </a:lnTo>
                    <a:lnTo>
                      <a:pt x="21" y="63"/>
                    </a:lnTo>
                    <a:lnTo>
                      <a:pt x="36" y="41"/>
                    </a:lnTo>
                    <a:lnTo>
                      <a:pt x="54" y="22"/>
                    </a:lnTo>
                    <a:lnTo>
                      <a:pt x="76" y="11"/>
                    </a:lnTo>
                    <a:lnTo>
                      <a:pt x="98" y="4"/>
                    </a:lnTo>
                    <a:lnTo>
                      <a:pt x="127" y="0"/>
                    </a:lnTo>
                    <a:lnTo>
                      <a:pt x="156" y="4"/>
                    </a:lnTo>
                    <a:lnTo>
                      <a:pt x="181" y="7"/>
                    </a:lnTo>
                    <a:lnTo>
                      <a:pt x="203" y="22"/>
                    </a:lnTo>
                    <a:lnTo>
                      <a:pt x="221" y="37"/>
                    </a:lnTo>
                    <a:lnTo>
                      <a:pt x="236" y="59"/>
                    </a:lnTo>
                    <a:lnTo>
                      <a:pt x="246" y="85"/>
                    </a:lnTo>
                    <a:lnTo>
                      <a:pt x="250" y="118"/>
                    </a:lnTo>
                    <a:lnTo>
                      <a:pt x="254" y="152"/>
                    </a:lnTo>
                    <a:lnTo>
                      <a:pt x="254" y="181"/>
                    </a:lnTo>
                    <a:lnTo>
                      <a:pt x="246" y="211"/>
                    </a:lnTo>
                    <a:lnTo>
                      <a:pt x="239" y="233"/>
                    </a:lnTo>
                    <a:lnTo>
                      <a:pt x="228" y="255"/>
                    </a:lnTo>
                    <a:close/>
                  </a:path>
                </a:pathLst>
              </a:custGeom>
              <a:solidFill>
                <a:srgbClr val="B2B2B2"/>
              </a:solidFill>
              <a:ln w="0">
                <a:solidFill>
                  <a:srgbClr val="FFFFFF"/>
                </a:solidFill>
                <a:prstDash val="solid"/>
                <a:round/>
                <a:headEnd/>
                <a:tailEnd/>
              </a:ln>
            </p:spPr>
            <p:txBody>
              <a:bodyPr/>
              <a:lstStyle/>
              <a:p>
                <a:endParaRPr lang="en-US"/>
              </a:p>
            </p:txBody>
          </p:sp>
          <p:sp>
            <p:nvSpPr>
              <p:cNvPr id="27686" name="Freeform 38"/>
              <p:cNvSpPr>
                <a:spLocks/>
              </p:cNvSpPr>
              <p:nvPr/>
            </p:nvSpPr>
            <p:spPr bwMode="auto">
              <a:xfrm>
                <a:off x="4002" y="1315"/>
                <a:ext cx="105" cy="170"/>
              </a:xfrm>
              <a:custGeom>
                <a:avLst/>
                <a:gdLst/>
                <a:ahLst/>
                <a:cxnLst>
                  <a:cxn ang="0">
                    <a:pos x="94" y="140"/>
                  </a:cxn>
                  <a:cxn ang="0">
                    <a:pos x="101" y="118"/>
                  </a:cxn>
                  <a:cxn ang="0">
                    <a:pos x="105" y="85"/>
                  </a:cxn>
                  <a:cxn ang="0">
                    <a:pos x="101" y="48"/>
                  </a:cxn>
                  <a:cxn ang="0">
                    <a:pos x="91" y="18"/>
                  </a:cxn>
                  <a:cxn ang="0">
                    <a:pos x="72" y="3"/>
                  </a:cxn>
                  <a:cxn ang="0">
                    <a:pos x="51" y="0"/>
                  </a:cxn>
                  <a:cxn ang="0">
                    <a:pos x="33" y="7"/>
                  </a:cxn>
                  <a:cxn ang="0">
                    <a:pos x="14" y="22"/>
                  </a:cxn>
                  <a:cxn ang="0">
                    <a:pos x="11" y="33"/>
                  </a:cxn>
                  <a:cxn ang="0">
                    <a:pos x="3" y="48"/>
                  </a:cxn>
                  <a:cxn ang="0">
                    <a:pos x="0" y="81"/>
                  </a:cxn>
                  <a:cxn ang="0">
                    <a:pos x="0" y="103"/>
                  </a:cxn>
                  <a:cxn ang="0">
                    <a:pos x="3" y="122"/>
                  </a:cxn>
                  <a:cxn ang="0">
                    <a:pos x="11" y="136"/>
                  </a:cxn>
                  <a:cxn ang="0">
                    <a:pos x="14" y="147"/>
                  </a:cxn>
                  <a:cxn ang="0">
                    <a:pos x="33" y="166"/>
                  </a:cxn>
                  <a:cxn ang="0">
                    <a:pos x="51" y="170"/>
                  </a:cxn>
                  <a:cxn ang="0">
                    <a:pos x="58" y="170"/>
                  </a:cxn>
                  <a:cxn ang="0">
                    <a:pos x="65" y="166"/>
                  </a:cxn>
                  <a:cxn ang="0">
                    <a:pos x="54" y="155"/>
                  </a:cxn>
                  <a:cxn ang="0">
                    <a:pos x="36" y="144"/>
                  </a:cxn>
                  <a:cxn ang="0">
                    <a:pos x="43" y="129"/>
                  </a:cxn>
                  <a:cxn ang="0">
                    <a:pos x="47" y="114"/>
                  </a:cxn>
                  <a:cxn ang="0">
                    <a:pos x="58" y="114"/>
                  </a:cxn>
                  <a:cxn ang="0">
                    <a:pos x="65" y="118"/>
                  </a:cxn>
                  <a:cxn ang="0">
                    <a:pos x="72" y="125"/>
                  </a:cxn>
                  <a:cxn ang="0">
                    <a:pos x="87" y="136"/>
                  </a:cxn>
                  <a:cxn ang="0">
                    <a:pos x="91" y="140"/>
                  </a:cxn>
                  <a:cxn ang="0">
                    <a:pos x="94" y="140"/>
                  </a:cxn>
                </a:cxnLst>
                <a:rect l="0" t="0" r="r" b="b"/>
                <a:pathLst>
                  <a:path w="105" h="170">
                    <a:moveTo>
                      <a:pt x="94" y="140"/>
                    </a:moveTo>
                    <a:lnTo>
                      <a:pt x="101" y="118"/>
                    </a:lnTo>
                    <a:lnTo>
                      <a:pt x="105" y="85"/>
                    </a:lnTo>
                    <a:lnTo>
                      <a:pt x="101" y="48"/>
                    </a:lnTo>
                    <a:lnTo>
                      <a:pt x="91" y="18"/>
                    </a:lnTo>
                    <a:lnTo>
                      <a:pt x="72" y="3"/>
                    </a:lnTo>
                    <a:lnTo>
                      <a:pt x="51" y="0"/>
                    </a:lnTo>
                    <a:lnTo>
                      <a:pt x="33" y="7"/>
                    </a:lnTo>
                    <a:lnTo>
                      <a:pt x="14" y="22"/>
                    </a:lnTo>
                    <a:lnTo>
                      <a:pt x="11" y="33"/>
                    </a:lnTo>
                    <a:lnTo>
                      <a:pt x="3" y="48"/>
                    </a:lnTo>
                    <a:lnTo>
                      <a:pt x="0" y="81"/>
                    </a:lnTo>
                    <a:lnTo>
                      <a:pt x="0" y="103"/>
                    </a:lnTo>
                    <a:lnTo>
                      <a:pt x="3" y="122"/>
                    </a:lnTo>
                    <a:lnTo>
                      <a:pt x="11" y="136"/>
                    </a:lnTo>
                    <a:lnTo>
                      <a:pt x="14" y="147"/>
                    </a:lnTo>
                    <a:lnTo>
                      <a:pt x="33" y="166"/>
                    </a:lnTo>
                    <a:lnTo>
                      <a:pt x="51" y="170"/>
                    </a:lnTo>
                    <a:lnTo>
                      <a:pt x="58" y="170"/>
                    </a:lnTo>
                    <a:lnTo>
                      <a:pt x="65" y="166"/>
                    </a:lnTo>
                    <a:lnTo>
                      <a:pt x="54" y="155"/>
                    </a:lnTo>
                    <a:lnTo>
                      <a:pt x="36" y="144"/>
                    </a:lnTo>
                    <a:lnTo>
                      <a:pt x="43" y="129"/>
                    </a:lnTo>
                    <a:lnTo>
                      <a:pt x="47" y="114"/>
                    </a:lnTo>
                    <a:lnTo>
                      <a:pt x="58" y="114"/>
                    </a:lnTo>
                    <a:lnTo>
                      <a:pt x="65" y="118"/>
                    </a:lnTo>
                    <a:lnTo>
                      <a:pt x="72" y="125"/>
                    </a:lnTo>
                    <a:lnTo>
                      <a:pt x="87" y="136"/>
                    </a:lnTo>
                    <a:lnTo>
                      <a:pt x="91" y="140"/>
                    </a:lnTo>
                    <a:lnTo>
                      <a:pt x="94" y="140"/>
                    </a:lnTo>
                    <a:close/>
                  </a:path>
                </a:pathLst>
              </a:custGeom>
              <a:solidFill>
                <a:srgbClr val="B2B2B2"/>
              </a:solidFill>
              <a:ln w="0">
                <a:solidFill>
                  <a:srgbClr val="FFFFFF"/>
                </a:solidFill>
                <a:prstDash val="solid"/>
                <a:round/>
                <a:headEnd/>
                <a:tailEnd/>
              </a:ln>
            </p:spPr>
            <p:txBody>
              <a:bodyPr/>
              <a:lstStyle/>
              <a:p>
                <a:endParaRPr lang="en-US"/>
              </a:p>
            </p:txBody>
          </p:sp>
          <p:sp>
            <p:nvSpPr>
              <p:cNvPr id="27687" name="Freeform 39"/>
              <p:cNvSpPr>
                <a:spLocks/>
              </p:cNvSpPr>
              <p:nvPr/>
            </p:nvSpPr>
            <p:spPr bwMode="auto">
              <a:xfrm>
                <a:off x="3690" y="1252"/>
                <a:ext cx="207" cy="295"/>
              </a:xfrm>
              <a:custGeom>
                <a:avLst/>
                <a:gdLst/>
                <a:ahLst/>
                <a:cxnLst>
                  <a:cxn ang="0">
                    <a:pos x="0" y="0"/>
                  </a:cxn>
                  <a:cxn ang="0">
                    <a:pos x="101" y="0"/>
                  </a:cxn>
                  <a:cxn ang="0">
                    <a:pos x="203" y="0"/>
                  </a:cxn>
                  <a:cxn ang="0">
                    <a:pos x="203" y="33"/>
                  </a:cxn>
                  <a:cxn ang="0">
                    <a:pos x="203" y="63"/>
                  </a:cxn>
                  <a:cxn ang="0">
                    <a:pos x="138" y="63"/>
                  </a:cxn>
                  <a:cxn ang="0">
                    <a:pos x="76" y="63"/>
                  </a:cxn>
                  <a:cxn ang="0">
                    <a:pos x="76" y="85"/>
                  </a:cxn>
                  <a:cxn ang="0">
                    <a:pos x="76" y="111"/>
                  </a:cxn>
                  <a:cxn ang="0">
                    <a:pos x="134" y="111"/>
                  </a:cxn>
                  <a:cxn ang="0">
                    <a:pos x="192" y="111"/>
                  </a:cxn>
                  <a:cxn ang="0">
                    <a:pos x="192" y="140"/>
                  </a:cxn>
                  <a:cxn ang="0">
                    <a:pos x="192" y="170"/>
                  </a:cxn>
                  <a:cxn ang="0">
                    <a:pos x="134" y="170"/>
                  </a:cxn>
                  <a:cxn ang="0">
                    <a:pos x="76" y="170"/>
                  </a:cxn>
                  <a:cxn ang="0">
                    <a:pos x="76" y="199"/>
                  </a:cxn>
                  <a:cxn ang="0">
                    <a:pos x="76" y="229"/>
                  </a:cxn>
                  <a:cxn ang="0">
                    <a:pos x="207" y="229"/>
                  </a:cxn>
                  <a:cxn ang="0">
                    <a:pos x="207" y="295"/>
                  </a:cxn>
                  <a:cxn ang="0">
                    <a:pos x="0" y="295"/>
                  </a:cxn>
                  <a:cxn ang="0">
                    <a:pos x="0" y="148"/>
                  </a:cxn>
                  <a:cxn ang="0">
                    <a:pos x="0" y="0"/>
                  </a:cxn>
                </a:cxnLst>
                <a:rect l="0" t="0" r="r" b="b"/>
                <a:pathLst>
                  <a:path w="207" h="295">
                    <a:moveTo>
                      <a:pt x="0" y="0"/>
                    </a:moveTo>
                    <a:lnTo>
                      <a:pt x="101" y="0"/>
                    </a:lnTo>
                    <a:lnTo>
                      <a:pt x="203" y="0"/>
                    </a:lnTo>
                    <a:lnTo>
                      <a:pt x="203" y="33"/>
                    </a:lnTo>
                    <a:lnTo>
                      <a:pt x="203" y="63"/>
                    </a:lnTo>
                    <a:lnTo>
                      <a:pt x="138" y="63"/>
                    </a:lnTo>
                    <a:lnTo>
                      <a:pt x="76" y="63"/>
                    </a:lnTo>
                    <a:lnTo>
                      <a:pt x="76" y="85"/>
                    </a:lnTo>
                    <a:lnTo>
                      <a:pt x="76" y="111"/>
                    </a:lnTo>
                    <a:lnTo>
                      <a:pt x="134" y="111"/>
                    </a:lnTo>
                    <a:lnTo>
                      <a:pt x="192" y="111"/>
                    </a:lnTo>
                    <a:lnTo>
                      <a:pt x="192" y="140"/>
                    </a:lnTo>
                    <a:lnTo>
                      <a:pt x="192" y="170"/>
                    </a:lnTo>
                    <a:lnTo>
                      <a:pt x="134" y="170"/>
                    </a:lnTo>
                    <a:lnTo>
                      <a:pt x="76" y="170"/>
                    </a:lnTo>
                    <a:lnTo>
                      <a:pt x="76" y="199"/>
                    </a:lnTo>
                    <a:lnTo>
                      <a:pt x="76" y="229"/>
                    </a:lnTo>
                    <a:lnTo>
                      <a:pt x="207" y="229"/>
                    </a:lnTo>
                    <a:lnTo>
                      <a:pt x="207" y="295"/>
                    </a:lnTo>
                    <a:lnTo>
                      <a:pt x="0" y="295"/>
                    </a:lnTo>
                    <a:lnTo>
                      <a:pt x="0" y="148"/>
                    </a:lnTo>
                    <a:lnTo>
                      <a:pt x="0" y="0"/>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27688" name="Freeform 40"/>
              <p:cNvSpPr>
                <a:spLocks noEditPoints="1"/>
              </p:cNvSpPr>
              <p:nvPr/>
            </p:nvSpPr>
            <p:spPr bwMode="auto">
              <a:xfrm>
                <a:off x="3926" y="1248"/>
                <a:ext cx="265" cy="333"/>
              </a:xfrm>
              <a:custGeom>
                <a:avLst/>
                <a:gdLst/>
                <a:ahLst/>
                <a:cxnLst>
                  <a:cxn ang="0">
                    <a:pos x="239" y="262"/>
                  </a:cxn>
                  <a:cxn ang="0">
                    <a:pos x="254" y="277"/>
                  </a:cxn>
                  <a:cxn ang="0">
                    <a:pos x="254" y="307"/>
                  </a:cxn>
                  <a:cxn ang="0">
                    <a:pos x="228" y="322"/>
                  </a:cxn>
                  <a:cxn ang="0">
                    <a:pos x="199" y="299"/>
                  </a:cxn>
                  <a:cxn ang="0">
                    <a:pos x="163" y="299"/>
                  </a:cxn>
                  <a:cxn ang="0">
                    <a:pos x="101" y="299"/>
                  </a:cxn>
                  <a:cxn ang="0">
                    <a:pos x="58" y="285"/>
                  </a:cxn>
                  <a:cxn ang="0">
                    <a:pos x="21" y="248"/>
                  </a:cxn>
                  <a:cxn ang="0">
                    <a:pos x="3" y="189"/>
                  </a:cxn>
                  <a:cxn ang="0">
                    <a:pos x="3" y="118"/>
                  </a:cxn>
                  <a:cxn ang="0">
                    <a:pos x="21" y="63"/>
                  </a:cxn>
                  <a:cxn ang="0">
                    <a:pos x="54" y="22"/>
                  </a:cxn>
                  <a:cxn ang="0">
                    <a:pos x="98" y="4"/>
                  </a:cxn>
                  <a:cxn ang="0">
                    <a:pos x="156" y="4"/>
                  </a:cxn>
                  <a:cxn ang="0">
                    <a:pos x="203" y="22"/>
                  </a:cxn>
                  <a:cxn ang="0">
                    <a:pos x="236" y="59"/>
                  </a:cxn>
                  <a:cxn ang="0">
                    <a:pos x="250" y="118"/>
                  </a:cxn>
                  <a:cxn ang="0">
                    <a:pos x="254" y="181"/>
                  </a:cxn>
                  <a:cxn ang="0">
                    <a:pos x="239" y="233"/>
                  </a:cxn>
                  <a:cxn ang="0">
                    <a:pos x="170" y="207"/>
                  </a:cxn>
                  <a:cxn ang="0">
                    <a:pos x="181" y="152"/>
                  </a:cxn>
                  <a:cxn ang="0">
                    <a:pos x="167" y="85"/>
                  </a:cxn>
                  <a:cxn ang="0">
                    <a:pos x="127" y="67"/>
                  </a:cxn>
                  <a:cxn ang="0">
                    <a:pos x="90" y="89"/>
                  </a:cxn>
                  <a:cxn ang="0">
                    <a:pos x="79" y="115"/>
                  </a:cxn>
                  <a:cxn ang="0">
                    <a:pos x="76" y="170"/>
                  </a:cxn>
                  <a:cxn ang="0">
                    <a:pos x="87" y="203"/>
                  </a:cxn>
                  <a:cxn ang="0">
                    <a:pos x="109" y="233"/>
                  </a:cxn>
                  <a:cxn ang="0">
                    <a:pos x="134" y="237"/>
                  </a:cxn>
                  <a:cxn ang="0">
                    <a:pos x="130" y="222"/>
                  </a:cxn>
                  <a:cxn ang="0">
                    <a:pos x="119" y="196"/>
                  </a:cxn>
                  <a:cxn ang="0">
                    <a:pos x="134" y="181"/>
                  </a:cxn>
                  <a:cxn ang="0">
                    <a:pos x="148" y="192"/>
                  </a:cxn>
                  <a:cxn ang="0">
                    <a:pos x="167" y="207"/>
                  </a:cxn>
                </a:cxnLst>
                <a:rect l="0" t="0" r="r" b="b"/>
                <a:pathLst>
                  <a:path w="265" h="333">
                    <a:moveTo>
                      <a:pt x="228" y="255"/>
                    </a:moveTo>
                    <a:lnTo>
                      <a:pt x="239" y="262"/>
                    </a:lnTo>
                    <a:lnTo>
                      <a:pt x="246" y="270"/>
                    </a:lnTo>
                    <a:lnTo>
                      <a:pt x="254" y="277"/>
                    </a:lnTo>
                    <a:lnTo>
                      <a:pt x="265" y="281"/>
                    </a:lnTo>
                    <a:lnTo>
                      <a:pt x="254" y="307"/>
                    </a:lnTo>
                    <a:lnTo>
                      <a:pt x="243" y="333"/>
                    </a:lnTo>
                    <a:lnTo>
                      <a:pt x="228" y="322"/>
                    </a:lnTo>
                    <a:lnTo>
                      <a:pt x="214" y="311"/>
                    </a:lnTo>
                    <a:lnTo>
                      <a:pt x="199" y="299"/>
                    </a:lnTo>
                    <a:lnTo>
                      <a:pt x="192" y="288"/>
                    </a:lnTo>
                    <a:lnTo>
                      <a:pt x="163" y="299"/>
                    </a:lnTo>
                    <a:lnTo>
                      <a:pt x="127" y="303"/>
                    </a:lnTo>
                    <a:lnTo>
                      <a:pt x="101" y="299"/>
                    </a:lnTo>
                    <a:lnTo>
                      <a:pt x="79" y="296"/>
                    </a:lnTo>
                    <a:lnTo>
                      <a:pt x="58" y="285"/>
                    </a:lnTo>
                    <a:lnTo>
                      <a:pt x="40" y="270"/>
                    </a:lnTo>
                    <a:lnTo>
                      <a:pt x="21" y="248"/>
                    </a:lnTo>
                    <a:lnTo>
                      <a:pt x="10" y="218"/>
                    </a:lnTo>
                    <a:lnTo>
                      <a:pt x="3" y="189"/>
                    </a:lnTo>
                    <a:lnTo>
                      <a:pt x="0" y="152"/>
                    </a:lnTo>
                    <a:lnTo>
                      <a:pt x="3" y="118"/>
                    </a:lnTo>
                    <a:lnTo>
                      <a:pt x="7" y="89"/>
                    </a:lnTo>
                    <a:lnTo>
                      <a:pt x="21" y="63"/>
                    </a:lnTo>
                    <a:lnTo>
                      <a:pt x="36" y="41"/>
                    </a:lnTo>
                    <a:lnTo>
                      <a:pt x="54" y="22"/>
                    </a:lnTo>
                    <a:lnTo>
                      <a:pt x="76" y="11"/>
                    </a:lnTo>
                    <a:lnTo>
                      <a:pt x="98" y="4"/>
                    </a:lnTo>
                    <a:lnTo>
                      <a:pt x="127" y="0"/>
                    </a:lnTo>
                    <a:lnTo>
                      <a:pt x="156" y="4"/>
                    </a:lnTo>
                    <a:lnTo>
                      <a:pt x="181" y="7"/>
                    </a:lnTo>
                    <a:lnTo>
                      <a:pt x="203" y="22"/>
                    </a:lnTo>
                    <a:lnTo>
                      <a:pt x="221" y="37"/>
                    </a:lnTo>
                    <a:lnTo>
                      <a:pt x="236" y="59"/>
                    </a:lnTo>
                    <a:lnTo>
                      <a:pt x="246" y="85"/>
                    </a:lnTo>
                    <a:lnTo>
                      <a:pt x="250" y="118"/>
                    </a:lnTo>
                    <a:lnTo>
                      <a:pt x="254" y="152"/>
                    </a:lnTo>
                    <a:lnTo>
                      <a:pt x="254" y="181"/>
                    </a:lnTo>
                    <a:lnTo>
                      <a:pt x="246" y="211"/>
                    </a:lnTo>
                    <a:lnTo>
                      <a:pt x="239" y="233"/>
                    </a:lnTo>
                    <a:lnTo>
                      <a:pt x="228" y="255"/>
                    </a:lnTo>
                    <a:close/>
                    <a:moveTo>
                      <a:pt x="170" y="207"/>
                    </a:moveTo>
                    <a:lnTo>
                      <a:pt x="177" y="185"/>
                    </a:lnTo>
                    <a:lnTo>
                      <a:pt x="181" y="152"/>
                    </a:lnTo>
                    <a:lnTo>
                      <a:pt x="177" y="115"/>
                    </a:lnTo>
                    <a:lnTo>
                      <a:pt x="167" y="85"/>
                    </a:lnTo>
                    <a:lnTo>
                      <a:pt x="148" y="70"/>
                    </a:lnTo>
                    <a:lnTo>
                      <a:pt x="127" y="67"/>
                    </a:lnTo>
                    <a:lnTo>
                      <a:pt x="109" y="74"/>
                    </a:lnTo>
                    <a:lnTo>
                      <a:pt x="90" y="89"/>
                    </a:lnTo>
                    <a:lnTo>
                      <a:pt x="87" y="100"/>
                    </a:lnTo>
                    <a:lnTo>
                      <a:pt x="79" y="115"/>
                    </a:lnTo>
                    <a:lnTo>
                      <a:pt x="76" y="148"/>
                    </a:lnTo>
                    <a:lnTo>
                      <a:pt x="76" y="170"/>
                    </a:lnTo>
                    <a:lnTo>
                      <a:pt x="79" y="189"/>
                    </a:lnTo>
                    <a:lnTo>
                      <a:pt x="87" y="203"/>
                    </a:lnTo>
                    <a:lnTo>
                      <a:pt x="90" y="214"/>
                    </a:lnTo>
                    <a:lnTo>
                      <a:pt x="109" y="233"/>
                    </a:lnTo>
                    <a:lnTo>
                      <a:pt x="127" y="237"/>
                    </a:lnTo>
                    <a:lnTo>
                      <a:pt x="134" y="237"/>
                    </a:lnTo>
                    <a:lnTo>
                      <a:pt x="141" y="233"/>
                    </a:lnTo>
                    <a:lnTo>
                      <a:pt x="130" y="222"/>
                    </a:lnTo>
                    <a:lnTo>
                      <a:pt x="112" y="211"/>
                    </a:lnTo>
                    <a:lnTo>
                      <a:pt x="119" y="196"/>
                    </a:lnTo>
                    <a:lnTo>
                      <a:pt x="123" y="181"/>
                    </a:lnTo>
                    <a:lnTo>
                      <a:pt x="134" y="181"/>
                    </a:lnTo>
                    <a:lnTo>
                      <a:pt x="141" y="185"/>
                    </a:lnTo>
                    <a:lnTo>
                      <a:pt x="148" y="192"/>
                    </a:lnTo>
                    <a:lnTo>
                      <a:pt x="163" y="203"/>
                    </a:lnTo>
                    <a:lnTo>
                      <a:pt x="167" y="207"/>
                    </a:lnTo>
                    <a:lnTo>
                      <a:pt x="170" y="207"/>
                    </a:lnTo>
                    <a:close/>
                  </a:path>
                </a:pathLst>
              </a:custGeom>
              <a:blipFill dpi="0" rotWithShape="0">
                <a:blip r:embed="rId3" cstate="print"/>
                <a:srcRect/>
                <a:tile tx="0" ty="0" sx="100000" sy="100000" flip="none" algn="tl"/>
              </a:blipFill>
              <a:ln w="9525">
                <a:noFill/>
                <a:round/>
                <a:headEnd/>
                <a:tailEnd/>
              </a:ln>
            </p:spPr>
            <p:txBody>
              <a:bodyPr/>
              <a:lstStyle/>
              <a:p>
                <a:endParaRPr lang="en-US"/>
              </a:p>
            </p:txBody>
          </p:sp>
          <p:sp>
            <p:nvSpPr>
              <p:cNvPr id="27689" name="Rectangle 41"/>
              <p:cNvSpPr>
                <a:spLocks noChangeArrowheads="1"/>
              </p:cNvSpPr>
              <p:nvPr/>
            </p:nvSpPr>
            <p:spPr bwMode="auto">
              <a:xfrm>
                <a:off x="3690" y="1248"/>
                <a:ext cx="508" cy="340"/>
              </a:xfrm>
              <a:prstGeom prst="rect">
                <a:avLst/>
              </a:prstGeom>
              <a:solidFill>
                <a:srgbClr val="B2B2B2"/>
              </a:solidFill>
              <a:ln w="9525">
                <a:noFill/>
                <a:miter lim="800000"/>
                <a:headEnd/>
                <a:tailEnd/>
              </a:ln>
            </p:spPr>
            <p:txBody>
              <a:bodyPr/>
              <a:lstStyle/>
              <a:p>
                <a:endParaRPr lang="en-US"/>
              </a:p>
            </p:txBody>
          </p:sp>
        </p:grpSp>
        <p:sp>
          <p:nvSpPr>
            <p:cNvPr id="27691" name="Freeform 43"/>
            <p:cNvSpPr>
              <a:spLocks/>
            </p:cNvSpPr>
            <p:nvPr/>
          </p:nvSpPr>
          <p:spPr bwMode="auto">
            <a:xfrm>
              <a:off x="3690" y="1252"/>
              <a:ext cx="207" cy="295"/>
            </a:xfrm>
            <a:custGeom>
              <a:avLst/>
              <a:gdLst/>
              <a:ahLst/>
              <a:cxnLst>
                <a:cxn ang="0">
                  <a:pos x="0" y="0"/>
                </a:cxn>
                <a:cxn ang="0">
                  <a:pos x="101" y="0"/>
                </a:cxn>
                <a:cxn ang="0">
                  <a:pos x="203" y="0"/>
                </a:cxn>
                <a:cxn ang="0">
                  <a:pos x="203" y="33"/>
                </a:cxn>
                <a:cxn ang="0">
                  <a:pos x="203" y="63"/>
                </a:cxn>
                <a:cxn ang="0">
                  <a:pos x="138" y="63"/>
                </a:cxn>
                <a:cxn ang="0">
                  <a:pos x="76" y="63"/>
                </a:cxn>
                <a:cxn ang="0">
                  <a:pos x="76" y="85"/>
                </a:cxn>
                <a:cxn ang="0">
                  <a:pos x="76" y="111"/>
                </a:cxn>
                <a:cxn ang="0">
                  <a:pos x="134" y="111"/>
                </a:cxn>
                <a:cxn ang="0">
                  <a:pos x="192" y="111"/>
                </a:cxn>
                <a:cxn ang="0">
                  <a:pos x="192" y="140"/>
                </a:cxn>
                <a:cxn ang="0">
                  <a:pos x="192" y="170"/>
                </a:cxn>
                <a:cxn ang="0">
                  <a:pos x="134" y="170"/>
                </a:cxn>
                <a:cxn ang="0">
                  <a:pos x="76" y="170"/>
                </a:cxn>
                <a:cxn ang="0">
                  <a:pos x="76" y="199"/>
                </a:cxn>
                <a:cxn ang="0">
                  <a:pos x="76" y="229"/>
                </a:cxn>
                <a:cxn ang="0">
                  <a:pos x="207" y="229"/>
                </a:cxn>
                <a:cxn ang="0">
                  <a:pos x="207" y="295"/>
                </a:cxn>
                <a:cxn ang="0">
                  <a:pos x="0" y="295"/>
                </a:cxn>
                <a:cxn ang="0">
                  <a:pos x="0" y="148"/>
                </a:cxn>
                <a:cxn ang="0">
                  <a:pos x="0" y="0"/>
                </a:cxn>
              </a:cxnLst>
              <a:rect l="0" t="0" r="r" b="b"/>
              <a:pathLst>
                <a:path w="207" h="295">
                  <a:moveTo>
                    <a:pt x="0" y="0"/>
                  </a:moveTo>
                  <a:lnTo>
                    <a:pt x="101" y="0"/>
                  </a:lnTo>
                  <a:lnTo>
                    <a:pt x="203" y="0"/>
                  </a:lnTo>
                  <a:lnTo>
                    <a:pt x="203" y="33"/>
                  </a:lnTo>
                  <a:lnTo>
                    <a:pt x="203" y="63"/>
                  </a:lnTo>
                  <a:lnTo>
                    <a:pt x="138" y="63"/>
                  </a:lnTo>
                  <a:lnTo>
                    <a:pt x="76" y="63"/>
                  </a:lnTo>
                  <a:lnTo>
                    <a:pt x="76" y="85"/>
                  </a:lnTo>
                  <a:lnTo>
                    <a:pt x="76" y="111"/>
                  </a:lnTo>
                  <a:lnTo>
                    <a:pt x="134" y="111"/>
                  </a:lnTo>
                  <a:lnTo>
                    <a:pt x="192" y="111"/>
                  </a:lnTo>
                  <a:lnTo>
                    <a:pt x="192" y="140"/>
                  </a:lnTo>
                  <a:lnTo>
                    <a:pt x="192" y="170"/>
                  </a:lnTo>
                  <a:lnTo>
                    <a:pt x="134" y="170"/>
                  </a:lnTo>
                  <a:lnTo>
                    <a:pt x="76" y="170"/>
                  </a:lnTo>
                  <a:lnTo>
                    <a:pt x="76" y="199"/>
                  </a:lnTo>
                  <a:lnTo>
                    <a:pt x="76" y="229"/>
                  </a:lnTo>
                  <a:lnTo>
                    <a:pt x="207" y="229"/>
                  </a:lnTo>
                  <a:lnTo>
                    <a:pt x="207" y="295"/>
                  </a:lnTo>
                  <a:lnTo>
                    <a:pt x="0" y="295"/>
                  </a:lnTo>
                  <a:lnTo>
                    <a:pt x="0" y="148"/>
                  </a:lnTo>
                  <a:lnTo>
                    <a:pt x="0" y="0"/>
                  </a:lnTo>
                  <a:close/>
                </a:path>
              </a:pathLst>
            </a:custGeom>
            <a:noFill/>
            <a:ln w="23813">
              <a:solidFill>
                <a:srgbClr val="3333CC"/>
              </a:solidFill>
              <a:prstDash val="solid"/>
              <a:round/>
              <a:headEnd/>
              <a:tailEnd/>
            </a:ln>
          </p:spPr>
          <p:txBody>
            <a:bodyPr/>
            <a:lstStyle/>
            <a:p>
              <a:endParaRPr lang="en-US"/>
            </a:p>
          </p:txBody>
        </p:sp>
        <p:sp>
          <p:nvSpPr>
            <p:cNvPr id="27692" name="Freeform 44"/>
            <p:cNvSpPr>
              <a:spLocks noEditPoints="1"/>
            </p:cNvSpPr>
            <p:nvPr/>
          </p:nvSpPr>
          <p:spPr bwMode="auto">
            <a:xfrm>
              <a:off x="3926" y="1248"/>
              <a:ext cx="265" cy="333"/>
            </a:xfrm>
            <a:custGeom>
              <a:avLst/>
              <a:gdLst/>
              <a:ahLst/>
              <a:cxnLst>
                <a:cxn ang="0">
                  <a:pos x="239" y="262"/>
                </a:cxn>
                <a:cxn ang="0">
                  <a:pos x="254" y="277"/>
                </a:cxn>
                <a:cxn ang="0">
                  <a:pos x="254" y="307"/>
                </a:cxn>
                <a:cxn ang="0">
                  <a:pos x="228" y="322"/>
                </a:cxn>
                <a:cxn ang="0">
                  <a:pos x="199" y="299"/>
                </a:cxn>
                <a:cxn ang="0">
                  <a:pos x="163" y="299"/>
                </a:cxn>
                <a:cxn ang="0">
                  <a:pos x="101" y="299"/>
                </a:cxn>
                <a:cxn ang="0">
                  <a:pos x="58" y="285"/>
                </a:cxn>
                <a:cxn ang="0">
                  <a:pos x="21" y="248"/>
                </a:cxn>
                <a:cxn ang="0">
                  <a:pos x="3" y="189"/>
                </a:cxn>
                <a:cxn ang="0">
                  <a:pos x="3" y="118"/>
                </a:cxn>
                <a:cxn ang="0">
                  <a:pos x="21" y="63"/>
                </a:cxn>
                <a:cxn ang="0">
                  <a:pos x="54" y="22"/>
                </a:cxn>
                <a:cxn ang="0">
                  <a:pos x="98" y="4"/>
                </a:cxn>
                <a:cxn ang="0">
                  <a:pos x="156" y="4"/>
                </a:cxn>
                <a:cxn ang="0">
                  <a:pos x="203" y="22"/>
                </a:cxn>
                <a:cxn ang="0">
                  <a:pos x="236" y="59"/>
                </a:cxn>
                <a:cxn ang="0">
                  <a:pos x="250" y="118"/>
                </a:cxn>
                <a:cxn ang="0">
                  <a:pos x="254" y="181"/>
                </a:cxn>
                <a:cxn ang="0">
                  <a:pos x="239" y="233"/>
                </a:cxn>
                <a:cxn ang="0">
                  <a:pos x="170" y="207"/>
                </a:cxn>
                <a:cxn ang="0">
                  <a:pos x="181" y="152"/>
                </a:cxn>
                <a:cxn ang="0">
                  <a:pos x="167" y="85"/>
                </a:cxn>
                <a:cxn ang="0">
                  <a:pos x="127" y="67"/>
                </a:cxn>
                <a:cxn ang="0">
                  <a:pos x="90" y="89"/>
                </a:cxn>
                <a:cxn ang="0">
                  <a:pos x="79" y="115"/>
                </a:cxn>
                <a:cxn ang="0">
                  <a:pos x="76" y="170"/>
                </a:cxn>
                <a:cxn ang="0">
                  <a:pos x="87" y="203"/>
                </a:cxn>
                <a:cxn ang="0">
                  <a:pos x="109" y="233"/>
                </a:cxn>
                <a:cxn ang="0">
                  <a:pos x="134" y="237"/>
                </a:cxn>
                <a:cxn ang="0">
                  <a:pos x="130" y="222"/>
                </a:cxn>
                <a:cxn ang="0">
                  <a:pos x="119" y="196"/>
                </a:cxn>
                <a:cxn ang="0">
                  <a:pos x="134" y="181"/>
                </a:cxn>
                <a:cxn ang="0">
                  <a:pos x="148" y="192"/>
                </a:cxn>
                <a:cxn ang="0">
                  <a:pos x="167" y="207"/>
                </a:cxn>
              </a:cxnLst>
              <a:rect l="0" t="0" r="r" b="b"/>
              <a:pathLst>
                <a:path w="265" h="333">
                  <a:moveTo>
                    <a:pt x="228" y="255"/>
                  </a:moveTo>
                  <a:lnTo>
                    <a:pt x="239" y="262"/>
                  </a:lnTo>
                  <a:lnTo>
                    <a:pt x="246" y="270"/>
                  </a:lnTo>
                  <a:lnTo>
                    <a:pt x="254" y="277"/>
                  </a:lnTo>
                  <a:lnTo>
                    <a:pt x="265" y="281"/>
                  </a:lnTo>
                  <a:lnTo>
                    <a:pt x="254" y="307"/>
                  </a:lnTo>
                  <a:lnTo>
                    <a:pt x="243" y="333"/>
                  </a:lnTo>
                  <a:lnTo>
                    <a:pt x="228" y="322"/>
                  </a:lnTo>
                  <a:lnTo>
                    <a:pt x="214" y="311"/>
                  </a:lnTo>
                  <a:lnTo>
                    <a:pt x="199" y="299"/>
                  </a:lnTo>
                  <a:lnTo>
                    <a:pt x="192" y="288"/>
                  </a:lnTo>
                  <a:lnTo>
                    <a:pt x="163" y="299"/>
                  </a:lnTo>
                  <a:lnTo>
                    <a:pt x="127" y="303"/>
                  </a:lnTo>
                  <a:lnTo>
                    <a:pt x="101" y="299"/>
                  </a:lnTo>
                  <a:lnTo>
                    <a:pt x="79" y="296"/>
                  </a:lnTo>
                  <a:lnTo>
                    <a:pt x="58" y="285"/>
                  </a:lnTo>
                  <a:lnTo>
                    <a:pt x="40" y="270"/>
                  </a:lnTo>
                  <a:lnTo>
                    <a:pt x="21" y="248"/>
                  </a:lnTo>
                  <a:lnTo>
                    <a:pt x="10" y="218"/>
                  </a:lnTo>
                  <a:lnTo>
                    <a:pt x="3" y="189"/>
                  </a:lnTo>
                  <a:lnTo>
                    <a:pt x="0" y="152"/>
                  </a:lnTo>
                  <a:lnTo>
                    <a:pt x="3" y="118"/>
                  </a:lnTo>
                  <a:lnTo>
                    <a:pt x="7" y="89"/>
                  </a:lnTo>
                  <a:lnTo>
                    <a:pt x="21" y="63"/>
                  </a:lnTo>
                  <a:lnTo>
                    <a:pt x="36" y="41"/>
                  </a:lnTo>
                  <a:lnTo>
                    <a:pt x="54" y="22"/>
                  </a:lnTo>
                  <a:lnTo>
                    <a:pt x="76" y="11"/>
                  </a:lnTo>
                  <a:lnTo>
                    <a:pt x="98" y="4"/>
                  </a:lnTo>
                  <a:lnTo>
                    <a:pt x="127" y="0"/>
                  </a:lnTo>
                  <a:lnTo>
                    <a:pt x="156" y="4"/>
                  </a:lnTo>
                  <a:lnTo>
                    <a:pt x="181" y="7"/>
                  </a:lnTo>
                  <a:lnTo>
                    <a:pt x="203" y="22"/>
                  </a:lnTo>
                  <a:lnTo>
                    <a:pt x="221" y="37"/>
                  </a:lnTo>
                  <a:lnTo>
                    <a:pt x="236" y="59"/>
                  </a:lnTo>
                  <a:lnTo>
                    <a:pt x="246" y="85"/>
                  </a:lnTo>
                  <a:lnTo>
                    <a:pt x="250" y="118"/>
                  </a:lnTo>
                  <a:lnTo>
                    <a:pt x="254" y="152"/>
                  </a:lnTo>
                  <a:lnTo>
                    <a:pt x="254" y="181"/>
                  </a:lnTo>
                  <a:lnTo>
                    <a:pt x="246" y="211"/>
                  </a:lnTo>
                  <a:lnTo>
                    <a:pt x="239" y="233"/>
                  </a:lnTo>
                  <a:lnTo>
                    <a:pt x="228" y="255"/>
                  </a:lnTo>
                  <a:close/>
                  <a:moveTo>
                    <a:pt x="170" y="207"/>
                  </a:moveTo>
                  <a:lnTo>
                    <a:pt x="177" y="185"/>
                  </a:lnTo>
                  <a:lnTo>
                    <a:pt x="181" y="152"/>
                  </a:lnTo>
                  <a:lnTo>
                    <a:pt x="177" y="115"/>
                  </a:lnTo>
                  <a:lnTo>
                    <a:pt x="167" y="85"/>
                  </a:lnTo>
                  <a:lnTo>
                    <a:pt x="148" y="70"/>
                  </a:lnTo>
                  <a:lnTo>
                    <a:pt x="127" y="67"/>
                  </a:lnTo>
                  <a:lnTo>
                    <a:pt x="109" y="74"/>
                  </a:lnTo>
                  <a:lnTo>
                    <a:pt x="90" y="89"/>
                  </a:lnTo>
                  <a:lnTo>
                    <a:pt x="87" y="100"/>
                  </a:lnTo>
                  <a:lnTo>
                    <a:pt x="79" y="115"/>
                  </a:lnTo>
                  <a:lnTo>
                    <a:pt x="76" y="148"/>
                  </a:lnTo>
                  <a:lnTo>
                    <a:pt x="76" y="170"/>
                  </a:lnTo>
                  <a:lnTo>
                    <a:pt x="79" y="189"/>
                  </a:lnTo>
                  <a:lnTo>
                    <a:pt x="87" y="203"/>
                  </a:lnTo>
                  <a:lnTo>
                    <a:pt x="90" y="214"/>
                  </a:lnTo>
                  <a:lnTo>
                    <a:pt x="109" y="233"/>
                  </a:lnTo>
                  <a:lnTo>
                    <a:pt x="127" y="237"/>
                  </a:lnTo>
                  <a:lnTo>
                    <a:pt x="134" y="237"/>
                  </a:lnTo>
                  <a:lnTo>
                    <a:pt x="141" y="233"/>
                  </a:lnTo>
                  <a:lnTo>
                    <a:pt x="130" y="222"/>
                  </a:lnTo>
                  <a:lnTo>
                    <a:pt x="112" y="211"/>
                  </a:lnTo>
                  <a:lnTo>
                    <a:pt x="119" y="196"/>
                  </a:lnTo>
                  <a:lnTo>
                    <a:pt x="123" y="181"/>
                  </a:lnTo>
                  <a:lnTo>
                    <a:pt x="134" y="181"/>
                  </a:lnTo>
                  <a:lnTo>
                    <a:pt x="141" y="185"/>
                  </a:lnTo>
                  <a:lnTo>
                    <a:pt x="148" y="192"/>
                  </a:lnTo>
                  <a:lnTo>
                    <a:pt x="163" y="203"/>
                  </a:lnTo>
                  <a:lnTo>
                    <a:pt x="167" y="207"/>
                  </a:lnTo>
                  <a:lnTo>
                    <a:pt x="170" y="207"/>
                  </a:lnTo>
                  <a:close/>
                </a:path>
              </a:pathLst>
            </a:custGeom>
            <a:noFill/>
            <a:ln w="23813">
              <a:solidFill>
                <a:srgbClr val="3333CC"/>
              </a:solidFill>
              <a:prstDash val="solid"/>
              <a:round/>
              <a:headEnd/>
              <a:tailEnd/>
            </a:ln>
          </p:spPr>
          <p:txBody>
            <a:bodyPr/>
            <a:lstStyle/>
            <a:p>
              <a:endParaRPr lang="en-US"/>
            </a:p>
          </p:txBody>
        </p:sp>
      </p:grpSp>
      <p:grpSp>
        <p:nvGrpSpPr>
          <p:cNvPr id="8" name="Group 48"/>
          <p:cNvGrpSpPr>
            <a:grpSpLocks/>
          </p:cNvGrpSpPr>
          <p:nvPr/>
        </p:nvGrpSpPr>
        <p:grpSpPr bwMode="auto">
          <a:xfrm>
            <a:off x="4278313" y="4446588"/>
            <a:ext cx="190500" cy="188912"/>
            <a:chOff x="2695" y="2801"/>
            <a:chExt cx="120" cy="119"/>
          </a:xfrm>
        </p:grpSpPr>
        <p:sp>
          <p:nvSpPr>
            <p:cNvPr id="27694" name="Line 46"/>
            <p:cNvSpPr>
              <a:spLocks noChangeShapeType="1"/>
            </p:cNvSpPr>
            <p:nvPr/>
          </p:nvSpPr>
          <p:spPr bwMode="auto">
            <a:xfrm>
              <a:off x="2757" y="2919"/>
              <a:ext cx="1" cy="1"/>
            </a:xfrm>
            <a:prstGeom prst="line">
              <a:avLst/>
            </a:prstGeom>
            <a:noFill/>
            <a:ln w="17463">
              <a:solidFill>
                <a:srgbClr val="000000"/>
              </a:solidFill>
              <a:round/>
              <a:headEnd/>
              <a:tailEnd/>
            </a:ln>
          </p:spPr>
          <p:txBody>
            <a:bodyPr/>
            <a:lstStyle/>
            <a:p>
              <a:endParaRPr lang="en-US"/>
            </a:p>
          </p:txBody>
        </p:sp>
        <p:sp>
          <p:nvSpPr>
            <p:cNvPr id="27695" name="Freeform 47"/>
            <p:cNvSpPr>
              <a:spLocks/>
            </p:cNvSpPr>
            <p:nvPr/>
          </p:nvSpPr>
          <p:spPr bwMode="auto">
            <a:xfrm>
              <a:off x="2695" y="2801"/>
              <a:ext cx="120" cy="118"/>
            </a:xfrm>
            <a:custGeom>
              <a:avLst/>
              <a:gdLst/>
              <a:ahLst/>
              <a:cxnLst>
                <a:cxn ang="0">
                  <a:pos x="0" y="0"/>
                </a:cxn>
                <a:cxn ang="0">
                  <a:pos x="62" y="118"/>
                </a:cxn>
                <a:cxn ang="0">
                  <a:pos x="120" y="0"/>
                </a:cxn>
                <a:cxn ang="0">
                  <a:pos x="0" y="0"/>
                </a:cxn>
              </a:cxnLst>
              <a:rect l="0" t="0" r="r" b="b"/>
              <a:pathLst>
                <a:path w="120" h="118">
                  <a:moveTo>
                    <a:pt x="0" y="0"/>
                  </a:moveTo>
                  <a:lnTo>
                    <a:pt x="62" y="118"/>
                  </a:lnTo>
                  <a:lnTo>
                    <a:pt x="120" y="0"/>
                  </a:lnTo>
                  <a:lnTo>
                    <a:pt x="0" y="0"/>
                  </a:lnTo>
                  <a:close/>
                </a:path>
              </a:pathLst>
            </a:custGeom>
            <a:solidFill>
              <a:srgbClr val="000000"/>
            </a:solidFill>
            <a:ln w="9525">
              <a:noFill/>
              <a:round/>
              <a:headEnd/>
              <a:tailEnd/>
            </a:ln>
          </p:spPr>
          <p:txBody>
            <a:bodyPr/>
            <a:lstStyle/>
            <a:p>
              <a:endParaRPr lang="en-US"/>
            </a:p>
          </p:txBody>
        </p:sp>
      </p:grpSp>
      <p:sp>
        <p:nvSpPr>
          <p:cNvPr id="27697" name="Rectangle 49"/>
          <p:cNvSpPr>
            <a:spLocks noChangeArrowheads="1"/>
          </p:cNvSpPr>
          <p:nvPr/>
        </p:nvSpPr>
        <p:spPr bwMode="auto">
          <a:xfrm>
            <a:off x="2128838" y="4633913"/>
            <a:ext cx="4846637" cy="533400"/>
          </a:xfrm>
          <a:prstGeom prst="rect">
            <a:avLst/>
          </a:prstGeom>
          <a:solidFill>
            <a:srgbClr val="FFFFFF"/>
          </a:solidFill>
          <a:ln w="17463">
            <a:solidFill>
              <a:srgbClr val="000000"/>
            </a:solidFill>
            <a:miter lim="800000"/>
            <a:headEnd/>
            <a:tailEnd/>
          </a:ln>
        </p:spPr>
        <p:txBody>
          <a:bodyPr/>
          <a:lstStyle/>
          <a:p>
            <a:endParaRPr lang="en-US"/>
          </a:p>
        </p:txBody>
      </p:sp>
      <p:sp>
        <p:nvSpPr>
          <p:cNvPr id="27698" name="Rectangle 50"/>
          <p:cNvSpPr>
            <a:spLocks noChangeArrowheads="1"/>
          </p:cNvSpPr>
          <p:nvPr/>
        </p:nvSpPr>
        <p:spPr bwMode="auto">
          <a:xfrm>
            <a:off x="2209800" y="4724400"/>
            <a:ext cx="4541838" cy="365125"/>
          </a:xfrm>
          <a:prstGeom prst="rect">
            <a:avLst/>
          </a:prstGeom>
          <a:noFill/>
          <a:ln w="9525">
            <a:noFill/>
            <a:miter lim="800000"/>
            <a:headEnd/>
            <a:tailEnd/>
          </a:ln>
        </p:spPr>
        <p:txBody>
          <a:bodyPr wrap="none" lIns="0" tIns="0" rIns="0" bIns="0">
            <a:spAutoFit/>
          </a:bodyPr>
          <a:lstStyle/>
          <a:p>
            <a:pPr eaLnBrk="1" hangingPunct="1"/>
            <a:r>
              <a:rPr lang="en-US" sz="2400" b="1">
                <a:solidFill>
                  <a:srgbClr val="0000CC"/>
                </a:solidFill>
                <a:latin typeface="Times New Roman" pitchFamily="18" charset="0"/>
              </a:rPr>
              <a:t>THE PROFESSIONAL SUCCESS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0"/>
          </p:nvPr>
        </p:nvSpPr>
        <p:spPr/>
        <p:txBody>
          <a:bodyPr/>
          <a:lstStyle/>
          <a:p>
            <a:r>
              <a:rPr lang="en-US"/>
              <a:t>www.eqindia.com</a:t>
            </a:r>
          </a:p>
        </p:txBody>
      </p:sp>
      <p:sp>
        <p:nvSpPr>
          <p:cNvPr id="14" name="Slide Number Placeholder 5"/>
          <p:cNvSpPr>
            <a:spLocks noGrp="1"/>
          </p:cNvSpPr>
          <p:nvPr>
            <p:ph type="sldNum" sz="quarter" idx="11"/>
          </p:nvPr>
        </p:nvSpPr>
        <p:spPr/>
        <p:txBody>
          <a:bodyPr/>
          <a:lstStyle/>
          <a:p>
            <a:fld id="{FFA2DA3E-BDB3-41A6-917C-4F2B48DD804A}" type="slidenum">
              <a:rPr lang="en-US"/>
              <a:pPr/>
              <a:t>42</a:t>
            </a:fld>
            <a:endParaRPr lang="en-US"/>
          </a:p>
        </p:txBody>
      </p:sp>
      <p:sp>
        <p:nvSpPr>
          <p:cNvPr id="8198" name="Rectangle 6"/>
          <p:cNvSpPr>
            <a:spLocks noChangeArrowheads="1"/>
          </p:cNvSpPr>
          <p:nvPr/>
        </p:nvSpPr>
        <p:spPr bwMode="auto">
          <a:xfrm>
            <a:off x="3171825" y="2643188"/>
            <a:ext cx="9144000" cy="0"/>
          </a:xfrm>
          <a:prstGeom prst="rect">
            <a:avLst/>
          </a:prstGeom>
          <a:noFill/>
          <a:ln w="9525">
            <a:noFill/>
            <a:miter lim="800000"/>
            <a:headEnd/>
            <a:tailEnd/>
          </a:ln>
          <a:effectLst/>
        </p:spPr>
        <p:txBody>
          <a:bodyPr>
            <a:spAutoFit/>
          </a:bodyPr>
          <a:lstStyle/>
          <a:p>
            <a:endParaRPr lang="en-US"/>
          </a:p>
        </p:txBody>
      </p:sp>
      <p:sp>
        <p:nvSpPr>
          <p:cNvPr id="8200" name="AutoShape 8"/>
          <p:cNvSpPr>
            <a:spLocks noChangeArrowheads="1"/>
          </p:cNvSpPr>
          <p:nvPr/>
        </p:nvSpPr>
        <p:spPr bwMode="auto">
          <a:xfrm>
            <a:off x="2247900" y="1752600"/>
            <a:ext cx="1371600" cy="1485900"/>
          </a:xfrm>
          <a:prstGeom prst="smileyFace">
            <a:avLst>
              <a:gd name="adj" fmla="val 4653"/>
            </a:avLst>
          </a:prstGeom>
          <a:solidFill>
            <a:srgbClr val="FFFFFF"/>
          </a:solidFill>
          <a:ln w="9525">
            <a:solidFill>
              <a:srgbClr val="000000"/>
            </a:solidFill>
            <a:round/>
            <a:headEnd/>
            <a:tailEnd/>
          </a:ln>
        </p:spPr>
        <p:txBody>
          <a:bodyPr/>
          <a:lstStyle/>
          <a:p>
            <a:endParaRPr lang="en-US"/>
          </a:p>
        </p:txBody>
      </p:sp>
      <p:sp>
        <p:nvSpPr>
          <p:cNvPr id="8201" name="AutoShape 9"/>
          <p:cNvSpPr>
            <a:spLocks noChangeArrowheads="1"/>
          </p:cNvSpPr>
          <p:nvPr/>
        </p:nvSpPr>
        <p:spPr bwMode="auto">
          <a:xfrm>
            <a:off x="5334000" y="1866900"/>
            <a:ext cx="1828800" cy="1371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en-US"/>
          </a:p>
        </p:txBody>
      </p:sp>
      <p:sp>
        <p:nvSpPr>
          <p:cNvPr id="8202" name="AutoShape 10"/>
          <p:cNvSpPr>
            <a:spLocks noChangeArrowheads="1"/>
          </p:cNvSpPr>
          <p:nvPr/>
        </p:nvSpPr>
        <p:spPr bwMode="auto">
          <a:xfrm>
            <a:off x="3733800" y="2438400"/>
            <a:ext cx="1828800" cy="342900"/>
          </a:xfrm>
          <a:prstGeom prst="leftRightArrow">
            <a:avLst>
              <a:gd name="adj1" fmla="val 50000"/>
              <a:gd name="adj2" fmla="val 106667"/>
            </a:avLst>
          </a:prstGeom>
          <a:solidFill>
            <a:srgbClr val="FFFFFF"/>
          </a:solidFill>
          <a:ln w="9525">
            <a:solidFill>
              <a:srgbClr val="000000"/>
            </a:solidFill>
            <a:miter lim="800000"/>
            <a:headEnd/>
            <a:tailEnd/>
          </a:ln>
        </p:spPr>
        <p:txBody>
          <a:bodyPr/>
          <a:lstStyle/>
          <a:p>
            <a:endParaRPr lang="en-US"/>
          </a:p>
        </p:txBody>
      </p:sp>
      <p:sp>
        <p:nvSpPr>
          <p:cNvPr id="8203" name="AutoShape 11"/>
          <p:cNvSpPr>
            <a:spLocks noChangeArrowheads="1"/>
          </p:cNvSpPr>
          <p:nvPr/>
        </p:nvSpPr>
        <p:spPr bwMode="auto">
          <a:xfrm>
            <a:off x="2819400" y="3352800"/>
            <a:ext cx="457200" cy="914400"/>
          </a:xfrm>
          <a:prstGeom prst="downArrow">
            <a:avLst>
              <a:gd name="adj1" fmla="val 50000"/>
              <a:gd name="adj2" fmla="val 50000"/>
            </a:avLst>
          </a:prstGeom>
          <a:solidFill>
            <a:srgbClr val="FFFFFF"/>
          </a:solidFill>
          <a:ln w="9525">
            <a:solidFill>
              <a:srgbClr val="000000"/>
            </a:solidFill>
            <a:miter lim="800000"/>
            <a:headEnd/>
            <a:tailEnd/>
          </a:ln>
        </p:spPr>
        <p:txBody>
          <a:bodyPr/>
          <a:lstStyle/>
          <a:p>
            <a:endParaRPr lang="en-US"/>
          </a:p>
        </p:txBody>
      </p:sp>
      <p:sp>
        <p:nvSpPr>
          <p:cNvPr id="8204" name="AutoShape 12"/>
          <p:cNvSpPr>
            <a:spLocks noChangeArrowheads="1"/>
          </p:cNvSpPr>
          <p:nvPr/>
        </p:nvSpPr>
        <p:spPr bwMode="auto">
          <a:xfrm>
            <a:off x="6019800" y="3352800"/>
            <a:ext cx="457200" cy="914400"/>
          </a:xfrm>
          <a:prstGeom prst="downArrow">
            <a:avLst>
              <a:gd name="adj1" fmla="val 50000"/>
              <a:gd name="adj2" fmla="val 50000"/>
            </a:avLst>
          </a:prstGeom>
          <a:solidFill>
            <a:srgbClr val="FFFFFF"/>
          </a:solidFill>
          <a:ln w="9525">
            <a:solidFill>
              <a:srgbClr val="000000"/>
            </a:solidFill>
            <a:miter lim="800000"/>
            <a:headEnd/>
            <a:tailEnd/>
          </a:ln>
        </p:spPr>
        <p:txBody>
          <a:bodyPr/>
          <a:lstStyle/>
          <a:p>
            <a:endParaRPr lang="en-US"/>
          </a:p>
        </p:txBody>
      </p:sp>
      <p:sp>
        <p:nvSpPr>
          <p:cNvPr id="8205" name="Text Box 13"/>
          <p:cNvSpPr txBox="1">
            <a:spLocks noChangeArrowheads="1"/>
          </p:cNvSpPr>
          <p:nvPr/>
        </p:nvSpPr>
        <p:spPr bwMode="auto">
          <a:xfrm>
            <a:off x="5791200" y="4267200"/>
            <a:ext cx="1028700" cy="685800"/>
          </a:xfrm>
          <a:prstGeom prst="rect">
            <a:avLst/>
          </a:prstGeom>
          <a:solidFill>
            <a:srgbClr val="FFFFFF"/>
          </a:solidFill>
          <a:ln w="9525">
            <a:solidFill>
              <a:srgbClr val="000000"/>
            </a:solidFill>
            <a:miter lim="800000"/>
            <a:headEnd/>
            <a:tailEnd/>
          </a:ln>
        </p:spPr>
        <p:txBody>
          <a:bodyPr/>
          <a:lstStyle/>
          <a:p>
            <a:r>
              <a:rPr lang="en-US" sz="3600">
                <a:solidFill>
                  <a:schemeClr val="hlink"/>
                </a:solidFill>
                <a:latin typeface="PosterBodoni BT" pitchFamily="18" charset="0"/>
              </a:rPr>
              <a:t>EQ</a:t>
            </a:r>
          </a:p>
        </p:txBody>
      </p:sp>
      <p:sp>
        <p:nvSpPr>
          <p:cNvPr id="8206" name="Text Box 14"/>
          <p:cNvSpPr txBox="1">
            <a:spLocks noChangeArrowheads="1"/>
          </p:cNvSpPr>
          <p:nvPr/>
        </p:nvSpPr>
        <p:spPr bwMode="auto">
          <a:xfrm>
            <a:off x="2590800" y="4267200"/>
            <a:ext cx="1028700" cy="685800"/>
          </a:xfrm>
          <a:prstGeom prst="rect">
            <a:avLst/>
          </a:prstGeom>
          <a:solidFill>
            <a:srgbClr val="FFFFFF"/>
          </a:solidFill>
          <a:ln w="9525">
            <a:solidFill>
              <a:srgbClr val="000000"/>
            </a:solidFill>
            <a:miter lim="800000"/>
            <a:headEnd/>
            <a:tailEnd/>
          </a:ln>
        </p:spPr>
        <p:txBody>
          <a:bodyPr/>
          <a:lstStyle/>
          <a:p>
            <a:r>
              <a:rPr lang="en-US" sz="3600">
                <a:solidFill>
                  <a:srgbClr val="FF0066"/>
                </a:solidFill>
                <a:latin typeface="PosterBodoni BT" pitchFamily="18" charset="0"/>
              </a:rPr>
              <a:t>IQ</a:t>
            </a:r>
          </a:p>
        </p:txBody>
      </p:sp>
      <p:sp>
        <p:nvSpPr>
          <p:cNvPr id="8207" name="Text Box 15"/>
          <p:cNvSpPr txBox="1">
            <a:spLocks noChangeArrowheads="1"/>
          </p:cNvSpPr>
          <p:nvPr/>
        </p:nvSpPr>
        <p:spPr bwMode="auto">
          <a:xfrm>
            <a:off x="1143000" y="5486400"/>
            <a:ext cx="6400800" cy="571500"/>
          </a:xfrm>
          <a:prstGeom prst="rect">
            <a:avLst/>
          </a:prstGeom>
          <a:solidFill>
            <a:srgbClr val="FFFFFF"/>
          </a:solidFill>
          <a:ln w="9525">
            <a:noFill/>
            <a:miter lim="800000"/>
            <a:headEnd/>
            <a:tailEnd/>
          </a:ln>
        </p:spPr>
        <p:txBody>
          <a:bodyPr/>
          <a:lstStyle/>
          <a:p>
            <a:pPr algn="ctr"/>
            <a:r>
              <a:rPr lang="en-US" sz="2800">
                <a:solidFill>
                  <a:srgbClr val="660033"/>
                </a:solidFill>
                <a:latin typeface="PosterBodoni BT" pitchFamily="18" charset="0"/>
              </a:rPr>
              <a:t>THE   PERSONALITY</a:t>
            </a:r>
          </a:p>
        </p:txBody>
      </p:sp>
      <p:sp>
        <p:nvSpPr>
          <p:cNvPr id="8208" name="AutoShape 16"/>
          <p:cNvSpPr>
            <a:spLocks noChangeArrowheads="1"/>
          </p:cNvSpPr>
          <p:nvPr/>
        </p:nvSpPr>
        <p:spPr bwMode="auto">
          <a:xfrm>
            <a:off x="2362200" y="609600"/>
            <a:ext cx="1028700" cy="914400"/>
          </a:xfrm>
          <a:prstGeom prst="wedgeEllipseCallout">
            <a:avLst>
              <a:gd name="adj1" fmla="val 10866"/>
              <a:gd name="adj2" fmla="val 102292"/>
            </a:avLst>
          </a:prstGeom>
          <a:solidFill>
            <a:srgbClr val="FFFFFF"/>
          </a:solidFill>
          <a:ln w="9525">
            <a:solidFill>
              <a:srgbClr val="000000"/>
            </a:solidFill>
            <a:miter lim="800000"/>
            <a:headEnd/>
            <a:tailEnd/>
          </a:ln>
        </p:spPr>
        <p:txBody>
          <a:bodyPr/>
          <a:lstStyle/>
          <a:p>
            <a:r>
              <a:rPr lang="en-US" sz="1200">
                <a:solidFill>
                  <a:srgbClr val="0000CC"/>
                </a:solidFill>
                <a:latin typeface="Arial Black" pitchFamily="34" charset="0"/>
              </a:rPr>
              <a:t>The HEAD</a:t>
            </a:r>
          </a:p>
        </p:txBody>
      </p:sp>
      <p:sp>
        <p:nvSpPr>
          <p:cNvPr id="8209" name="AutoShape 17"/>
          <p:cNvSpPr>
            <a:spLocks noChangeArrowheads="1"/>
          </p:cNvSpPr>
          <p:nvPr/>
        </p:nvSpPr>
        <p:spPr bwMode="auto">
          <a:xfrm>
            <a:off x="5676900" y="723900"/>
            <a:ext cx="1257300" cy="800100"/>
          </a:xfrm>
          <a:prstGeom prst="cloudCallout">
            <a:avLst>
              <a:gd name="adj1" fmla="val -25958"/>
              <a:gd name="adj2" fmla="val 110477"/>
            </a:avLst>
          </a:prstGeom>
          <a:solidFill>
            <a:srgbClr val="FFFFFF"/>
          </a:solidFill>
          <a:ln w="9525">
            <a:solidFill>
              <a:srgbClr val="000000"/>
            </a:solidFill>
            <a:round/>
            <a:headEnd/>
            <a:tailEnd/>
          </a:ln>
        </p:spPr>
        <p:txBody>
          <a:bodyPr/>
          <a:lstStyle/>
          <a:p>
            <a:r>
              <a:rPr lang="en-US" sz="1200">
                <a:solidFill>
                  <a:srgbClr val="0000CC"/>
                </a:solidFill>
                <a:latin typeface="Arial Black" pitchFamily="34" charset="0"/>
              </a:rPr>
              <a:t>The HEART</a:t>
            </a:r>
          </a:p>
          <a:p>
            <a:endParaRPr lang="en-US" sz="1200">
              <a:latin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a:t>www.eqindia.com</a:t>
            </a:r>
          </a:p>
        </p:txBody>
      </p:sp>
      <p:sp>
        <p:nvSpPr>
          <p:cNvPr id="12" name="Slide Number Placeholder 5"/>
          <p:cNvSpPr>
            <a:spLocks noGrp="1"/>
          </p:cNvSpPr>
          <p:nvPr>
            <p:ph type="sldNum" sz="quarter" idx="11"/>
          </p:nvPr>
        </p:nvSpPr>
        <p:spPr/>
        <p:txBody>
          <a:bodyPr/>
          <a:lstStyle/>
          <a:p>
            <a:fld id="{C78EBBDF-F0B1-4907-92B5-00362E39EFBA}" type="slidenum">
              <a:rPr lang="en-US"/>
              <a:pPr/>
              <a:t>43</a:t>
            </a:fld>
            <a:endParaRPr lang="en-US"/>
          </a:p>
        </p:txBody>
      </p:sp>
      <p:sp>
        <p:nvSpPr>
          <p:cNvPr id="10242" name="Rectangle 2"/>
          <p:cNvSpPr>
            <a:spLocks noGrp="1" noChangeArrowheads="1"/>
          </p:cNvSpPr>
          <p:nvPr>
            <p:ph type="title"/>
          </p:nvPr>
        </p:nvSpPr>
        <p:spPr>
          <a:xfrm>
            <a:off x="457200" y="457200"/>
            <a:ext cx="8229600" cy="1000125"/>
          </a:xfrm>
        </p:spPr>
        <p:txBody>
          <a:bodyPr/>
          <a:lstStyle/>
          <a:p>
            <a:r>
              <a:rPr lang="en-US"/>
              <a:t>        </a:t>
            </a:r>
            <a:r>
              <a:rPr lang="en-US">
                <a:solidFill>
                  <a:srgbClr val="660033"/>
                </a:solidFill>
              </a:rPr>
              <a:t>THE PERSONALITY</a:t>
            </a:r>
          </a:p>
        </p:txBody>
      </p:sp>
      <p:sp>
        <p:nvSpPr>
          <p:cNvPr id="10245" name="Rectangle 5"/>
          <p:cNvSpPr>
            <a:spLocks noChangeArrowheads="1"/>
          </p:cNvSpPr>
          <p:nvPr/>
        </p:nvSpPr>
        <p:spPr bwMode="auto">
          <a:xfrm>
            <a:off x="3171825" y="2643188"/>
            <a:ext cx="9144000" cy="0"/>
          </a:xfrm>
          <a:prstGeom prst="rect">
            <a:avLst/>
          </a:prstGeom>
          <a:noFill/>
          <a:ln w="9525">
            <a:noFill/>
            <a:miter lim="800000"/>
            <a:headEnd/>
            <a:tailEnd/>
          </a:ln>
          <a:effectLst/>
        </p:spPr>
        <p:txBody>
          <a:bodyPr>
            <a:spAutoFit/>
          </a:bodyPr>
          <a:lstStyle/>
          <a:p>
            <a:endParaRPr lang="en-US"/>
          </a:p>
        </p:txBody>
      </p:sp>
      <p:sp>
        <p:nvSpPr>
          <p:cNvPr id="10250" name="Rectangle 10"/>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eaLnBrk="1" hangingPunct="1"/>
            <a:endParaRPr lang="en-US" sz="4400">
              <a:solidFill>
                <a:schemeClr val="tx2"/>
              </a:solidFill>
              <a:latin typeface="Times New Roman" pitchFamily="18" charset="0"/>
            </a:endParaRPr>
          </a:p>
        </p:txBody>
      </p:sp>
      <p:sp>
        <p:nvSpPr>
          <p:cNvPr id="10251" name="Text Box 11"/>
          <p:cNvSpPr txBox="1">
            <a:spLocks noChangeArrowheads="1"/>
          </p:cNvSpPr>
          <p:nvPr/>
        </p:nvSpPr>
        <p:spPr bwMode="auto">
          <a:xfrm>
            <a:off x="2895600" y="5410200"/>
            <a:ext cx="4000500" cy="571500"/>
          </a:xfrm>
          <a:prstGeom prst="rect">
            <a:avLst/>
          </a:prstGeom>
          <a:solidFill>
            <a:srgbClr val="FFFFFF"/>
          </a:solidFill>
          <a:ln w="9525">
            <a:noFill/>
            <a:miter lim="800000"/>
            <a:headEnd/>
            <a:tailEnd/>
          </a:ln>
        </p:spPr>
        <p:txBody>
          <a:bodyPr/>
          <a:lstStyle/>
          <a:p>
            <a:pPr algn="ctr"/>
            <a:r>
              <a:rPr lang="en-US" sz="3600">
                <a:solidFill>
                  <a:srgbClr val="660066"/>
                </a:solidFill>
                <a:latin typeface="Arial Black" pitchFamily="34" charset="0"/>
              </a:rPr>
              <a:t>EQ</a:t>
            </a:r>
          </a:p>
        </p:txBody>
      </p:sp>
      <p:sp>
        <p:nvSpPr>
          <p:cNvPr id="10252" name="AutoShape 12"/>
          <p:cNvSpPr>
            <a:spLocks noChangeArrowheads="1"/>
          </p:cNvSpPr>
          <p:nvPr/>
        </p:nvSpPr>
        <p:spPr bwMode="auto">
          <a:xfrm>
            <a:off x="1752600" y="2095500"/>
            <a:ext cx="2628900" cy="1371600"/>
          </a:xfrm>
          <a:prstGeom prst="wedgeEllipseCallout">
            <a:avLst>
              <a:gd name="adj1" fmla="val 5338"/>
              <a:gd name="adj2" fmla="val -1250"/>
            </a:avLst>
          </a:prstGeom>
          <a:solidFill>
            <a:srgbClr val="FFFFFF"/>
          </a:solidFill>
          <a:ln w="9525">
            <a:solidFill>
              <a:srgbClr val="000000"/>
            </a:solidFill>
            <a:miter lim="800000"/>
            <a:headEnd/>
            <a:tailEnd/>
          </a:ln>
        </p:spPr>
        <p:txBody>
          <a:bodyPr/>
          <a:lstStyle/>
          <a:p>
            <a:endParaRPr lang="en-US" sz="1000">
              <a:latin typeface="PosterBodoni BT" pitchFamily="18" charset="0"/>
            </a:endParaRPr>
          </a:p>
          <a:p>
            <a:pPr algn="ctr"/>
            <a:r>
              <a:rPr lang="en-US" sz="2600" b="1">
                <a:solidFill>
                  <a:srgbClr val="0000CC"/>
                </a:solidFill>
                <a:latin typeface="PosterBodoni BT" pitchFamily="18" charset="0"/>
              </a:rPr>
              <a:t>Thinking Part</a:t>
            </a:r>
          </a:p>
        </p:txBody>
      </p:sp>
      <p:sp>
        <p:nvSpPr>
          <p:cNvPr id="10253" name="AutoShape 13"/>
          <p:cNvSpPr>
            <a:spLocks noChangeArrowheads="1"/>
          </p:cNvSpPr>
          <p:nvPr/>
        </p:nvSpPr>
        <p:spPr bwMode="auto">
          <a:xfrm>
            <a:off x="5410200" y="2095500"/>
            <a:ext cx="2514600" cy="1371600"/>
          </a:xfrm>
          <a:prstGeom prst="cloudCallout">
            <a:avLst>
              <a:gd name="adj1" fmla="val 13889"/>
              <a:gd name="adj2" fmla="val 22801"/>
            </a:avLst>
          </a:prstGeom>
          <a:solidFill>
            <a:srgbClr val="FFFFFF"/>
          </a:solidFill>
          <a:ln w="9525">
            <a:solidFill>
              <a:srgbClr val="000000"/>
            </a:solidFill>
            <a:round/>
            <a:headEnd/>
            <a:tailEnd/>
          </a:ln>
        </p:spPr>
        <p:txBody>
          <a:bodyPr/>
          <a:lstStyle/>
          <a:p>
            <a:pPr algn="ctr"/>
            <a:r>
              <a:rPr lang="en-US" sz="2600" b="1">
                <a:solidFill>
                  <a:srgbClr val="FF0000"/>
                </a:solidFill>
                <a:latin typeface="PosterBodoni BT" pitchFamily="18" charset="0"/>
              </a:rPr>
              <a:t>Feeling Part</a:t>
            </a:r>
          </a:p>
          <a:p>
            <a:endParaRPr lang="en-US" sz="1200" b="1">
              <a:solidFill>
                <a:srgbClr val="FF0000"/>
              </a:solidFill>
              <a:latin typeface="PosterBodoni BT" pitchFamily="18" charset="0"/>
            </a:endParaRPr>
          </a:p>
        </p:txBody>
      </p:sp>
      <p:sp>
        <p:nvSpPr>
          <p:cNvPr id="10254" name="Line 14"/>
          <p:cNvSpPr>
            <a:spLocks noChangeShapeType="1"/>
          </p:cNvSpPr>
          <p:nvPr/>
        </p:nvSpPr>
        <p:spPr bwMode="auto">
          <a:xfrm>
            <a:off x="3352800" y="3467100"/>
            <a:ext cx="1028700" cy="1943100"/>
          </a:xfrm>
          <a:prstGeom prst="line">
            <a:avLst/>
          </a:prstGeom>
          <a:noFill/>
          <a:ln w="130175">
            <a:solidFill>
              <a:srgbClr val="969696"/>
            </a:solidFill>
            <a:round/>
            <a:headEnd/>
            <a:tailEnd type="triangle" w="med" len="med"/>
          </a:ln>
        </p:spPr>
        <p:txBody>
          <a:bodyPr/>
          <a:lstStyle/>
          <a:p>
            <a:endParaRPr lang="en-US"/>
          </a:p>
        </p:txBody>
      </p:sp>
      <p:sp>
        <p:nvSpPr>
          <p:cNvPr id="10255" name="Line 15"/>
          <p:cNvSpPr>
            <a:spLocks noChangeShapeType="1"/>
          </p:cNvSpPr>
          <p:nvPr/>
        </p:nvSpPr>
        <p:spPr bwMode="auto">
          <a:xfrm flipH="1">
            <a:off x="5181600" y="3467100"/>
            <a:ext cx="1143000" cy="1943100"/>
          </a:xfrm>
          <a:prstGeom prst="line">
            <a:avLst/>
          </a:prstGeom>
          <a:noFill/>
          <a:ln w="130175">
            <a:solidFill>
              <a:srgbClr val="969696"/>
            </a:solidFill>
            <a:round/>
            <a:headEnd/>
            <a:tailEnd type="triangle" w="med" len="med"/>
          </a:ln>
        </p:spPr>
        <p:txBody>
          <a:bodyPr/>
          <a:lstStyle/>
          <a:p>
            <a:endParaRPr lang="en-US"/>
          </a:p>
        </p:txBody>
      </p:sp>
      <p:sp>
        <p:nvSpPr>
          <p:cNvPr id="10256" name="AutoShape 16"/>
          <p:cNvSpPr>
            <a:spLocks noChangeArrowheads="1"/>
          </p:cNvSpPr>
          <p:nvPr/>
        </p:nvSpPr>
        <p:spPr bwMode="auto">
          <a:xfrm>
            <a:off x="4495800" y="2324100"/>
            <a:ext cx="800100" cy="685800"/>
          </a:xfrm>
          <a:prstGeom prst="leftRightArrow">
            <a:avLst>
              <a:gd name="adj1" fmla="val 50000"/>
              <a:gd name="adj2" fmla="val 23333"/>
            </a:avLst>
          </a:prstGeom>
          <a:solidFill>
            <a:schemeClr val="accent1"/>
          </a:solidFill>
          <a:ln w="9525">
            <a:solidFill>
              <a:schemeClr val="accent1"/>
            </a:solidFill>
            <a:miter lim="800000"/>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Comic Sans MS" pitchFamily="66" charset="0"/>
              </a:rPr>
              <a:t>The Two Sides of Emotional Intelligence</a:t>
            </a:r>
            <a:r>
              <a:rPr lang="en-US" smtClean="0"/>
              <a:t> </a:t>
            </a:r>
          </a:p>
        </p:txBody>
      </p:sp>
      <p:sp>
        <p:nvSpPr>
          <p:cNvPr id="29699" name="Content Placeholder 2"/>
          <p:cNvSpPr>
            <a:spLocks noGrp="1"/>
          </p:cNvSpPr>
          <p:nvPr>
            <p:ph idx="1"/>
          </p:nvPr>
        </p:nvSpPr>
        <p:spPr>
          <a:xfrm>
            <a:off x="609600" y="2209800"/>
            <a:ext cx="7772400" cy="4114800"/>
          </a:xfrm>
        </p:spPr>
        <p:txBody>
          <a:bodyPr/>
          <a:lstStyle/>
          <a:p>
            <a:pPr>
              <a:buFont typeface="Wingdings" pitchFamily="2" charset="2"/>
              <a:buNone/>
            </a:pPr>
            <a:r>
              <a:rPr lang="en-US" sz="2000" b="1" smtClean="0"/>
              <a:t>Personal Competence – </a:t>
            </a:r>
            <a:r>
              <a:rPr lang="en-US" sz="2000" smtClean="0"/>
              <a:t>how we manage ourselves</a:t>
            </a:r>
          </a:p>
          <a:p>
            <a:pPr>
              <a:buFont typeface="Wingdings" pitchFamily="2" charset="2"/>
              <a:buNone/>
            </a:pPr>
            <a:r>
              <a:rPr lang="en-US" sz="2000" b="1" smtClean="0"/>
              <a:t>	Self Awareness</a:t>
            </a:r>
            <a:r>
              <a:rPr lang="en-US" sz="2000" smtClean="0"/>
              <a:t> – knowing your strengths and weaknesses</a:t>
            </a:r>
          </a:p>
          <a:p>
            <a:pPr>
              <a:buFont typeface="Wingdings" pitchFamily="2" charset="2"/>
              <a:buNone/>
            </a:pPr>
            <a:r>
              <a:rPr lang="en-US" sz="2000" smtClean="0"/>
              <a:t>	</a:t>
            </a:r>
            <a:r>
              <a:rPr lang="en-US" sz="2000" b="1" smtClean="0"/>
              <a:t>Self Regulation </a:t>
            </a:r>
            <a:r>
              <a:rPr lang="en-US" sz="2000" smtClean="0"/>
              <a:t>- trustworthiness, responsibility, adaptability, </a:t>
            </a:r>
          </a:p>
          <a:p>
            <a:pPr>
              <a:buFont typeface="Wingdings" pitchFamily="2" charset="2"/>
              <a:buNone/>
            </a:pPr>
            <a:r>
              <a:rPr lang="en-US" sz="2000" smtClean="0"/>
              <a:t>	</a:t>
            </a:r>
            <a:r>
              <a:rPr lang="en-US" sz="2000" b="1" smtClean="0"/>
              <a:t>Motivation</a:t>
            </a:r>
            <a:r>
              <a:rPr lang="en-US" sz="2000" smtClean="0"/>
              <a:t> - drive, commitment, initiative, optimism, charisma</a:t>
            </a:r>
          </a:p>
          <a:p>
            <a:pPr>
              <a:buFont typeface="Wingdings" pitchFamily="2" charset="2"/>
              <a:buNone/>
            </a:pPr>
            <a:r>
              <a:rPr lang="en-US" sz="2000" smtClean="0"/>
              <a:t> </a:t>
            </a:r>
          </a:p>
          <a:p>
            <a:pPr>
              <a:buFont typeface="Wingdings" pitchFamily="2" charset="2"/>
              <a:buNone/>
            </a:pPr>
            <a:r>
              <a:rPr lang="en-US" sz="2000" b="1" smtClean="0"/>
              <a:t>Social Competence - </a:t>
            </a:r>
            <a:r>
              <a:rPr lang="en-US" sz="2000" smtClean="0"/>
              <a:t>how we handle relationships</a:t>
            </a:r>
          </a:p>
          <a:p>
            <a:pPr>
              <a:buFont typeface="Wingdings" pitchFamily="2" charset="2"/>
              <a:buNone/>
            </a:pPr>
            <a:r>
              <a:rPr lang="en-US" sz="2000" smtClean="0"/>
              <a:t> 	</a:t>
            </a:r>
            <a:r>
              <a:rPr lang="en-US" sz="2000" b="1" smtClean="0"/>
              <a:t>Empathy</a:t>
            </a:r>
            <a:r>
              <a:rPr lang="en-US" sz="2000" smtClean="0"/>
              <a:t> - awareness of other’s feelings and concerns</a:t>
            </a:r>
          </a:p>
          <a:p>
            <a:pPr>
              <a:buFont typeface="Wingdings" pitchFamily="2" charset="2"/>
              <a:buNone/>
            </a:pPr>
            <a:r>
              <a:rPr lang="en-US" sz="2000" smtClean="0"/>
              <a:t>	</a:t>
            </a:r>
            <a:r>
              <a:rPr lang="en-US" sz="2000" b="1" smtClean="0"/>
              <a:t>Social skills</a:t>
            </a:r>
            <a:r>
              <a:rPr lang="en-US" sz="2000" smtClean="0"/>
              <a:t> - adeptness a inducing desirable responses, such as communication,  conflict management, cooperation, and leadership</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304800" y="1752600"/>
            <a:ext cx="7772400" cy="1143000"/>
          </a:xfrm>
        </p:spPr>
        <p:txBody>
          <a:bodyPr>
            <a:normAutofit fontScale="90000"/>
          </a:bodyPr>
          <a:lstStyle/>
          <a:p>
            <a:r>
              <a:rPr lang="en-US" b="1" dirty="0" smtClean="0">
                <a:latin typeface="Comic Sans MS" pitchFamily="66" charset="0"/>
              </a:rPr>
              <a:t>Leading ASSERTIVLY </a:t>
            </a:r>
            <a:br>
              <a:rPr lang="en-US" b="1" dirty="0" smtClean="0">
                <a:latin typeface="Comic Sans MS" pitchFamily="66" charset="0"/>
              </a:rPr>
            </a:br>
            <a:endParaRPr lang="en-US" dirty="0" smtClean="0"/>
          </a:p>
        </p:txBody>
      </p:sp>
      <p:sp>
        <p:nvSpPr>
          <p:cNvPr id="1028" name="Rectangle 3"/>
          <p:cNvSpPr>
            <a:spLocks noGrp="1" noChangeArrowheads="1"/>
          </p:cNvSpPr>
          <p:nvPr>
            <p:ph type="subTitle"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52600" y="838200"/>
            <a:ext cx="5638799" cy="4953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sz="4000" dirty="0" smtClean="0"/>
              <a:t>As a Leader, what makes you angry on your subordinates?</a:t>
            </a:r>
            <a:endParaRPr lang="en-US" sz="4000" dirty="0"/>
          </a:p>
        </p:txBody>
      </p:sp>
      <p:sp>
        <p:nvSpPr>
          <p:cNvPr id="3" name="Content Placeholder 2"/>
          <p:cNvSpPr>
            <a:spLocks noGrp="1"/>
          </p:cNvSpPr>
          <p:nvPr>
            <p:ph idx="1"/>
          </p:nvPr>
        </p:nvSpPr>
        <p:spPr>
          <a:xfrm>
            <a:off x="457200" y="1600201"/>
            <a:ext cx="8229600" cy="4724400"/>
          </a:xfrm>
        </p:spPr>
        <p:txBody>
          <a:bodyPr/>
          <a:lstStyle/>
          <a:p>
            <a:r>
              <a:rPr lang="en-US" dirty="0" smtClean="0"/>
              <a:t>When they don’t work in time?</a:t>
            </a:r>
          </a:p>
          <a:p>
            <a:r>
              <a:rPr lang="en-US" dirty="0" smtClean="0"/>
              <a:t>When they take leave on crucial dates?</a:t>
            </a:r>
          </a:p>
          <a:p>
            <a:r>
              <a:rPr lang="en-US" dirty="0" smtClean="0"/>
              <a:t>When they  counter respond back on you?</a:t>
            </a:r>
          </a:p>
          <a:p>
            <a:r>
              <a:rPr lang="en-US" dirty="0" smtClean="0"/>
              <a:t>………</a:t>
            </a:r>
          </a:p>
          <a:p>
            <a:r>
              <a:rPr lang="en-US" dirty="0" smtClean="0"/>
              <a:t>……….</a:t>
            </a:r>
          </a:p>
          <a:p>
            <a:r>
              <a:rPr lang="en-US" dirty="0" smtClean="0"/>
              <a:t>……….</a:t>
            </a:r>
          </a:p>
          <a:p>
            <a:r>
              <a:rPr lang="en-US" dirty="0" smtClean="0"/>
              <a:t>………</a:t>
            </a:r>
          </a:p>
          <a:p>
            <a:endParaRPr lang="en-US" dirty="0" smtClean="0"/>
          </a:p>
          <a:p>
            <a:r>
              <a:rPr lang="en-US" b="1" dirty="0" smtClean="0">
                <a:solidFill>
                  <a:srgbClr val="C00000"/>
                </a:solidFill>
              </a:rPr>
              <a:t>What do you do???</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05800" cy="1143000"/>
          </a:xfrm>
        </p:spPr>
        <p:txBody>
          <a:bodyPr>
            <a:noAutofit/>
          </a:bodyPr>
          <a:lstStyle/>
          <a:p>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endParaRPr lang="en-US" sz="1600" b="1" dirty="0"/>
          </a:p>
        </p:txBody>
      </p:sp>
      <p:graphicFrame>
        <p:nvGraphicFramePr>
          <p:cNvPr id="5" name="Diagram 4"/>
          <p:cNvGraphicFramePr/>
          <p:nvPr/>
        </p:nvGraphicFramePr>
        <p:xfrm>
          <a:off x="14478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ine Callout 2 5"/>
          <p:cNvSpPr/>
          <p:nvPr/>
        </p:nvSpPr>
        <p:spPr>
          <a:xfrm>
            <a:off x="685800" y="2286000"/>
            <a:ext cx="1905000" cy="1600200"/>
          </a:xfrm>
          <a:prstGeom prst="borderCallout2">
            <a:avLst>
              <a:gd name="adj1" fmla="val 99703"/>
              <a:gd name="adj2" fmla="val -2333"/>
              <a:gd name="adj3" fmla="val 172401"/>
              <a:gd name="adj4" fmla="val 94000"/>
              <a:gd name="adj5" fmla="val 97580"/>
              <a:gd name="adj6" fmla="val 64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AU" i="1" dirty="0" smtClean="0"/>
              <a:t>withdrawing, changing the subject, walking away </a:t>
            </a:r>
            <a:endParaRPr lang="en-US" dirty="0"/>
          </a:p>
        </p:txBody>
      </p:sp>
      <p:sp>
        <p:nvSpPr>
          <p:cNvPr id="7" name="Line Callout 2 6"/>
          <p:cNvSpPr/>
          <p:nvPr/>
        </p:nvSpPr>
        <p:spPr>
          <a:xfrm>
            <a:off x="6172200" y="762000"/>
            <a:ext cx="1905000" cy="1600200"/>
          </a:xfrm>
          <a:prstGeom prst="borderCallout2">
            <a:avLst>
              <a:gd name="adj1" fmla="val 99703"/>
              <a:gd name="adj2" fmla="val -2333"/>
              <a:gd name="adj3" fmla="val 138274"/>
              <a:gd name="adj4" fmla="val -52000"/>
              <a:gd name="adj5" fmla="val 97580"/>
              <a:gd name="adj6" fmla="val 64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Reacting strongly, verbal pushing</a:t>
            </a:r>
            <a:endParaRPr lang="en-US" i="1" dirty="0"/>
          </a:p>
        </p:txBody>
      </p:sp>
      <p:sp>
        <p:nvSpPr>
          <p:cNvPr id="8" name="Line Callout 2 7"/>
          <p:cNvSpPr/>
          <p:nvPr/>
        </p:nvSpPr>
        <p:spPr>
          <a:xfrm>
            <a:off x="6934200" y="3124200"/>
            <a:ext cx="1905000" cy="1600200"/>
          </a:xfrm>
          <a:prstGeom prst="borderCallout2">
            <a:avLst>
              <a:gd name="adj1" fmla="val 99703"/>
              <a:gd name="adj2" fmla="val -2333"/>
              <a:gd name="adj3" fmla="val 121607"/>
              <a:gd name="adj4" fmla="val -15333"/>
              <a:gd name="adj5" fmla="val 97580"/>
              <a:gd name="adj6" fmla="val 64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Behaving as per situation without any emotional blend</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b="1" dirty="0" smtClean="0"/>
              <a:t>Fight</a:t>
            </a:r>
            <a:endParaRPr lang="en-US" dirty="0"/>
          </a:p>
        </p:txBody>
      </p:sp>
      <p:sp>
        <p:nvSpPr>
          <p:cNvPr id="4" name="Content Placeholder 3"/>
          <p:cNvSpPr>
            <a:spLocks noGrp="1"/>
          </p:cNvSpPr>
          <p:nvPr>
            <p:ph idx="1"/>
          </p:nvPr>
        </p:nvSpPr>
        <p:spPr/>
        <p:txBody>
          <a:bodyPr/>
          <a:lstStyle/>
          <a:p>
            <a:r>
              <a:rPr lang="en-AU" dirty="0" smtClean="0"/>
              <a:t>If </a:t>
            </a:r>
            <a:r>
              <a:rPr lang="en-AU" b="1" dirty="0" smtClean="0"/>
              <a:t>Fight </a:t>
            </a:r>
            <a:r>
              <a:rPr lang="en-AU" dirty="0" smtClean="0"/>
              <a:t>is your most frequent response, ask yourself:</a:t>
            </a:r>
            <a:endParaRPr lang="en-US" dirty="0" smtClean="0"/>
          </a:p>
          <a:p>
            <a:r>
              <a:rPr lang="en-AU" dirty="0" smtClean="0"/>
              <a:t>Why do I need to be in control?</a:t>
            </a:r>
            <a:endParaRPr lang="en-US" dirty="0" smtClean="0"/>
          </a:p>
          <a:p>
            <a:r>
              <a:rPr lang="en-AU" dirty="0" smtClean="0"/>
              <a:t>How would I feel if I found out I was wrong?</a:t>
            </a:r>
            <a:endParaRPr lang="en-US" dirty="0" smtClean="0"/>
          </a:p>
          <a:p>
            <a:r>
              <a:rPr lang="en-AU" dirty="0" smtClean="0"/>
              <a:t>Do I make myself feel good by proving that I am better than others?</a:t>
            </a:r>
            <a:endParaRPr lang="en-US" dirty="0" smtClean="0"/>
          </a:p>
          <a:p>
            <a:r>
              <a:rPr lang="en-AU" dirty="0" smtClean="0"/>
              <a:t>Do I feel that everyone ought to have the same values as me?</a:t>
            </a:r>
            <a:endParaRPr lang="en-US" dirty="0" smtClean="0"/>
          </a:p>
          <a:p>
            <a:r>
              <a:rPr lang="en-AU" dirty="0" smtClean="0"/>
              <a:t>Should I perhaps question some of my own opinions?</a:t>
            </a:r>
            <a:endParaRPr lang="en-US" dirty="0" smtClean="0"/>
          </a:p>
          <a:p>
            <a:r>
              <a:rPr lang="en-AU" dirty="0" smtClean="0"/>
              <a:t>What's not working for me anymore?</a:t>
            </a:r>
            <a:endParaRPr lang="en-US" dirty="0" smtClean="0"/>
          </a:p>
          <a:p>
            <a:r>
              <a:rPr lang="en-AU" dirty="0" smtClean="0"/>
              <a:t> </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737911"/>
          <a:ext cx="6096000" cy="4519889"/>
        </p:xfrm>
        <a:graphic>
          <a:graphicData uri="http://schemas.openxmlformats.org/drawingml/2006/table">
            <a:tbl>
              <a:tblPr firstRow="1" bandRow="1">
                <a:tableStyleId>{5C22544A-7EE6-4342-B048-85BDC9FD1C3A}</a:tableStyleId>
              </a:tblPr>
              <a:tblGrid>
                <a:gridCol w="3048000"/>
                <a:gridCol w="3048000"/>
              </a:tblGrid>
              <a:tr h="1454191">
                <a:tc>
                  <a:txBody>
                    <a:bodyPr/>
                    <a:lstStyle/>
                    <a:p>
                      <a:pPr algn="ctr"/>
                      <a:r>
                        <a:rPr lang="en-US" sz="2400" b="1" dirty="0" smtClean="0">
                          <a:solidFill>
                            <a:schemeClr val="bg1"/>
                          </a:solidFill>
                        </a:rPr>
                        <a:t>120 and Above</a:t>
                      </a:r>
                    </a:p>
                    <a:p>
                      <a:pPr algn="ctr"/>
                      <a:endParaRPr lang="en-US" sz="2400" b="1" dirty="0" smtClean="0">
                        <a:solidFill>
                          <a:schemeClr val="bg1"/>
                        </a:solidFill>
                      </a:endParaRPr>
                    </a:p>
                    <a:p>
                      <a:pPr algn="ctr"/>
                      <a:endParaRPr lang="en-US" sz="2400" b="1" dirty="0" smtClean="0">
                        <a:solidFill>
                          <a:schemeClr val="bg1"/>
                        </a:solidFill>
                      </a:endParaRPr>
                    </a:p>
                    <a:p>
                      <a:pPr algn="ctr"/>
                      <a:r>
                        <a:rPr lang="en-US" sz="2400" b="1" dirty="0" smtClean="0">
                          <a:solidFill>
                            <a:schemeClr val="bg1"/>
                          </a:solidFill>
                        </a:rPr>
                        <a:t>100-119</a:t>
                      </a:r>
                      <a:endParaRPr lang="en-US" sz="2400" b="1" dirty="0">
                        <a:solidFill>
                          <a:schemeClr val="bg1"/>
                        </a:solidFill>
                      </a:endParaRPr>
                    </a:p>
                  </a:txBody>
                  <a:tcPr/>
                </a:tc>
                <a:tc>
                  <a:txBody>
                    <a:bodyPr/>
                    <a:lstStyle/>
                    <a:p>
                      <a:r>
                        <a:rPr lang="en-US" sz="2400" b="1" dirty="0" smtClean="0">
                          <a:solidFill>
                            <a:schemeClr val="bg1"/>
                          </a:solidFill>
                        </a:rPr>
                        <a:t>Hard Core Type A</a:t>
                      </a:r>
                    </a:p>
                    <a:p>
                      <a:endParaRPr lang="en-US" sz="2400" b="1" dirty="0" smtClean="0">
                        <a:solidFill>
                          <a:schemeClr val="bg1"/>
                        </a:solidFill>
                      </a:endParaRPr>
                    </a:p>
                    <a:p>
                      <a:endParaRPr lang="en-US" sz="2400" b="1" dirty="0" smtClean="0">
                        <a:solidFill>
                          <a:schemeClr val="bg1"/>
                        </a:solidFill>
                      </a:endParaRPr>
                    </a:p>
                    <a:p>
                      <a:r>
                        <a:rPr lang="en-US" sz="2400" b="1" dirty="0" smtClean="0">
                          <a:solidFill>
                            <a:schemeClr val="bg1"/>
                          </a:solidFill>
                        </a:rPr>
                        <a:t>Type A</a:t>
                      </a:r>
                      <a:endParaRPr lang="en-US" sz="2400" b="1" dirty="0">
                        <a:solidFill>
                          <a:schemeClr val="bg1"/>
                        </a:solidFill>
                      </a:endParaRPr>
                    </a:p>
                  </a:txBody>
                  <a:tcPr/>
                </a:tc>
              </a:tr>
              <a:tr h="980411">
                <a:tc>
                  <a:txBody>
                    <a:bodyPr/>
                    <a:lstStyle/>
                    <a:p>
                      <a:pPr algn="ctr"/>
                      <a:r>
                        <a:rPr lang="en-US" sz="2400" b="1" dirty="0" smtClean="0">
                          <a:solidFill>
                            <a:schemeClr val="tx1"/>
                          </a:solidFill>
                        </a:rPr>
                        <a:t>80-99</a:t>
                      </a:r>
                      <a:endParaRPr lang="en-US" sz="2400" b="1" dirty="0">
                        <a:solidFill>
                          <a:schemeClr val="tx1"/>
                        </a:solidFill>
                      </a:endParaRPr>
                    </a:p>
                  </a:txBody>
                  <a:tcPr/>
                </a:tc>
                <a:tc>
                  <a:txBody>
                    <a:bodyPr/>
                    <a:lstStyle/>
                    <a:p>
                      <a:r>
                        <a:rPr lang="en-US" sz="2400" b="1" dirty="0" smtClean="0">
                          <a:solidFill>
                            <a:schemeClr val="tx1"/>
                          </a:solidFill>
                        </a:rPr>
                        <a:t>AB</a:t>
                      </a:r>
                      <a:endParaRPr lang="en-US" sz="2400" b="1" dirty="0">
                        <a:solidFill>
                          <a:schemeClr val="tx1"/>
                        </a:solidFill>
                      </a:endParaRPr>
                    </a:p>
                  </a:txBody>
                  <a:tcPr/>
                </a:tc>
              </a:tr>
              <a:tr h="980411">
                <a:tc>
                  <a:txBody>
                    <a:bodyPr/>
                    <a:lstStyle/>
                    <a:p>
                      <a:pPr algn="ctr"/>
                      <a:r>
                        <a:rPr lang="en-US" sz="2400" b="1" dirty="0" smtClean="0">
                          <a:solidFill>
                            <a:schemeClr val="tx1"/>
                          </a:solidFill>
                        </a:rPr>
                        <a:t>60-79</a:t>
                      </a:r>
                      <a:endParaRPr lang="en-US" sz="2400" b="1" dirty="0">
                        <a:solidFill>
                          <a:schemeClr val="tx1"/>
                        </a:solidFill>
                      </a:endParaRPr>
                    </a:p>
                  </a:txBody>
                  <a:tcPr/>
                </a:tc>
                <a:tc>
                  <a:txBody>
                    <a:bodyPr/>
                    <a:lstStyle/>
                    <a:p>
                      <a:r>
                        <a:rPr lang="en-US" sz="2400" b="1" dirty="0" smtClean="0">
                          <a:solidFill>
                            <a:schemeClr val="tx1"/>
                          </a:solidFill>
                        </a:rPr>
                        <a:t>Type B</a:t>
                      </a:r>
                      <a:endParaRPr lang="en-US" sz="2400" b="1" dirty="0">
                        <a:solidFill>
                          <a:schemeClr val="tx1"/>
                        </a:solidFill>
                      </a:endParaRPr>
                    </a:p>
                  </a:txBody>
                  <a:tcPr/>
                </a:tc>
              </a:tr>
              <a:tr h="1004587">
                <a:tc>
                  <a:txBody>
                    <a:bodyPr/>
                    <a:lstStyle/>
                    <a:p>
                      <a:pPr algn="ctr"/>
                      <a:r>
                        <a:rPr lang="en-US" sz="2400" b="1" dirty="0" smtClean="0">
                          <a:solidFill>
                            <a:schemeClr val="tx1"/>
                          </a:solidFill>
                        </a:rPr>
                        <a:t>40-59 </a:t>
                      </a:r>
                      <a:endParaRPr lang="en-US" sz="2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Hard Core Type B</a:t>
                      </a:r>
                    </a:p>
                    <a:p>
                      <a:endParaRPr lang="en-US" sz="24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t>FIGHT: Aggressive Behaviour (I win/You lose) </a:t>
            </a:r>
            <a:r>
              <a:rPr lang="en-US" sz="3600" b="1" dirty="0" smtClean="0"/>
              <a:t/>
            </a:r>
            <a:br>
              <a:rPr lang="en-US" sz="3600" b="1" dirty="0" smtClean="0"/>
            </a:br>
            <a:endParaRPr lang="en-US" sz="3600" dirty="0"/>
          </a:p>
        </p:txBody>
      </p:sp>
      <p:sp>
        <p:nvSpPr>
          <p:cNvPr id="3" name="Content Placeholder 2"/>
          <p:cNvSpPr>
            <a:spLocks noGrp="1"/>
          </p:cNvSpPr>
          <p:nvPr>
            <p:ph idx="1"/>
          </p:nvPr>
        </p:nvSpPr>
        <p:spPr>
          <a:xfrm>
            <a:off x="381000" y="1447800"/>
            <a:ext cx="8229600" cy="4389437"/>
          </a:xfrm>
        </p:spPr>
        <p:txBody>
          <a:bodyPr/>
          <a:lstStyle/>
          <a:p>
            <a:r>
              <a:rPr lang="en-AU" sz="2400" dirty="0" smtClean="0"/>
              <a:t>Expressing your feelings, needs and ideas at the expense of others; standing up for your rights but ignoring the rights of others; trying to dominate, even humiliate, others.</a:t>
            </a:r>
            <a:endParaRPr lang="en-US" sz="2400" dirty="0" smtClean="0"/>
          </a:p>
          <a:p>
            <a:r>
              <a:rPr lang="en-AU" sz="2400" dirty="0" smtClean="0"/>
              <a:t> Hostile and self-defeating.</a:t>
            </a:r>
            <a:endParaRPr lang="en-US" sz="2400" dirty="0" smtClean="0"/>
          </a:p>
          <a:p>
            <a:r>
              <a:rPr lang="en-AU" sz="2400" dirty="0" smtClean="0"/>
              <a:t>Results in anger, self-righteousness, possible guilt later.</a:t>
            </a:r>
            <a:endParaRPr lang="en-US" sz="2400" dirty="0" smtClean="0"/>
          </a:p>
          <a:p>
            <a:pPr>
              <a:buNone/>
            </a:pPr>
            <a:endParaRPr lang="en-US" sz="2400" dirty="0" smtClean="0"/>
          </a:p>
          <a:p>
            <a:r>
              <a:rPr lang="en-AU" sz="2400" b="1" i="1" dirty="0" smtClean="0"/>
              <a:t>Belief: </a:t>
            </a:r>
            <a:r>
              <a:rPr lang="en-AU" sz="2400" dirty="0" smtClean="0"/>
              <a:t>	You don't matter.</a:t>
            </a:r>
            <a:endParaRPr lang="en-US" sz="2400" dirty="0" smtClean="0"/>
          </a:p>
          <a:p>
            <a:r>
              <a:rPr lang="en-AU" sz="2400" b="1" i="1" dirty="0" smtClean="0"/>
              <a:t>Payoff: </a:t>
            </a:r>
            <a:r>
              <a:rPr lang="en-AU" sz="2400" dirty="0" smtClean="0"/>
              <a:t>	Vents anger and achieves goals in the short term.</a:t>
            </a:r>
            <a:endParaRPr lang="en-US" sz="2400" dirty="0" smtClean="0"/>
          </a:p>
          <a:p>
            <a:r>
              <a:rPr lang="en-AU" sz="2400" b="1" i="1" dirty="0" smtClean="0"/>
              <a:t>Problem: </a:t>
            </a:r>
            <a:r>
              <a:rPr lang="en-AU" sz="2400" dirty="0" smtClean="0"/>
              <a:t>	Alienation from others; feelings of frustration, bitterness and isolation.</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AU" b="1" dirty="0" smtClean="0"/>
              <a:t>Flight</a:t>
            </a:r>
            <a:endParaRPr lang="en-US" dirty="0"/>
          </a:p>
        </p:txBody>
      </p:sp>
      <p:sp>
        <p:nvSpPr>
          <p:cNvPr id="3" name="Content Placeholder 2"/>
          <p:cNvSpPr>
            <a:spLocks noGrp="1"/>
          </p:cNvSpPr>
          <p:nvPr>
            <p:ph idx="1"/>
          </p:nvPr>
        </p:nvSpPr>
        <p:spPr>
          <a:xfrm>
            <a:off x="457200" y="1676400"/>
            <a:ext cx="8229600" cy="4389437"/>
          </a:xfrm>
        </p:spPr>
        <p:txBody>
          <a:bodyPr/>
          <a:lstStyle/>
          <a:p>
            <a:r>
              <a:rPr lang="en-AU" b="1" dirty="0" smtClean="0"/>
              <a:t>Flight</a:t>
            </a:r>
            <a:r>
              <a:rPr lang="en-AU" dirty="0" smtClean="0"/>
              <a:t> is the way you mostly respond, ask yourself:</a:t>
            </a:r>
            <a:endParaRPr lang="en-US" dirty="0" smtClean="0"/>
          </a:p>
          <a:p>
            <a:r>
              <a:rPr lang="en-AU" dirty="0" smtClean="0"/>
              <a:t>Do I really think the other person doesn't suspect I'm upset?</a:t>
            </a:r>
            <a:endParaRPr lang="en-US" dirty="0" smtClean="0"/>
          </a:p>
          <a:p>
            <a:r>
              <a:rPr lang="en-AU" dirty="0" smtClean="0"/>
              <a:t>What damage to the relationship is my withdrawal doing?</a:t>
            </a:r>
            <a:endParaRPr lang="en-US" dirty="0" smtClean="0"/>
          </a:p>
          <a:p>
            <a:r>
              <a:rPr lang="en-AU" dirty="0" smtClean="0"/>
              <a:t>Is it fear, habit or anger that prevents me from speaking?</a:t>
            </a:r>
            <a:endParaRPr lang="en-US" dirty="0" smtClean="0"/>
          </a:p>
          <a:p>
            <a:r>
              <a:rPr lang="en-AU" dirty="0" smtClean="0"/>
              <a:t>Are my feelings as important as the other person's?</a:t>
            </a:r>
            <a:endParaRPr lang="en-US" dirty="0" smtClean="0"/>
          </a:p>
          <a:p>
            <a:r>
              <a:rPr lang="en-AU" dirty="0" smtClean="0"/>
              <a:t>Am I frightened of the other person's anger, or of damaging the relationship?</a:t>
            </a:r>
            <a:endParaRPr lang="en-US" dirty="0" smtClean="0"/>
          </a:p>
          <a:p>
            <a:r>
              <a:rPr lang="en-AU" dirty="0" smtClean="0"/>
              <a:t>What's the worst that can happen if I speak?</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t>FLIGHT: Passive Behaviour (I lose/You win) </a:t>
            </a:r>
            <a:r>
              <a:rPr lang="en-US" sz="3600" b="1" dirty="0" smtClean="0"/>
              <a:t/>
            </a:r>
            <a:br>
              <a:rPr lang="en-US" sz="3600" b="1" dirty="0" smtClean="0"/>
            </a:br>
            <a:endParaRPr lang="en-US" sz="3600" dirty="0"/>
          </a:p>
        </p:txBody>
      </p:sp>
      <p:sp>
        <p:nvSpPr>
          <p:cNvPr id="3" name="Content Placeholder 2"/>
          <p:cNvSpPr>
            <a:spLocks noGrp="1"/>
          </p:cNvSpPr>
          <p:nvPr>
            <p:ph idx="1"/>
          </p:nvPr>
        </p:nvSpPr>
        <p:spPr/>
        <p:txBody>
          <a:bodyPr/>
          <a:lstStyle/>
          <a:p>
            <a:r>
              <a:rPr lang="en-AU" sz="2400" b="1" dirty="0" smtClean="0"/>
              <a:t>FLIGHT: Passive Behaviour (I lose/You win) </a:t>
            </a:r>
            <a:endParaRPr lang="en-US" sz="2400" b="1" dirty="0" smtClean="0"/>
          </a:p>
          <a:p>
            <a:r>
              <a:rPr lang="en-AU" sz="2400" dirty="0" smtClean="0"/>
              <a:t>Not expressing your own feelings, needs, ideas; ignoring your own rights; allowing others to infringe upon them.</a:t>
            </a:r>
            <a:endParaRPr lang="en-US" sz="2400" dirty="0" smtClean="0"/>
          </a:p>
          <a:p>
            <a:r>
              <a:rPr lang="en-AU" sz="2400" dirty="0" smtClean="0"/>
              <a:t> </a:t>
            </a:r>
            <a:endParaRPr lang="en-US" sz="2400" dirty="0" smtClean="0"/>
          </a:p>
          <a:p>
            <a:r>
              <a:rPr lang="en-AU" sz="2400" dirty="0" smtClean="0"/>
              <a:t>Inhibited and self-denying.</a:t>
            </a:r>
            <a:endParaRPr lang="en-US" sz="2400" dirty="0" smtClean="0"/>
          </a:p>
          <a:p>
            <a:r>
              <a:rPr lang="en-AU" sz="2400" dirty="0" smtClean="0"/>
              <a:t>Results in anxiety, disappointment, anger and resentment.</a:t>
            </a:r>
            <a:endParaRPr lang="en-US" sz="2400" dirty="0" smtClean="0"/>
          </a:p>
          <a:p>
            <a:r>
              <a:rPr lang="en-AU" sz="2400" dirty="0" smtClean="0"/>
              <a:t> </a:t>
            </a:r>
            <a:endParaRPr lang="en-US" sz="2400" dirty="0" smtClean="0"/>
          </a:p>
          <a:p>
            <a:r>
              <a:rPr lang="en-AU" sz="2400" b="1" i="1" dirty="0" smtClean="0"/>
              <a:t>Belief: </a:t>
            </a:r>
            <a:r>
              <a:rPr lang="en-AU" sz="2400" dirty="0" smtClean="0"/>
              <a:t>	I don't matter.</a:t>
            </a:r>
            <a:endParaRPr lang="en-US" sz="2400" dirty="0" smtClean="0"/>
          </a:p>
          <a:p>
            <a:r>
              <a:rPr lang="en-AU" sz="2400" b="1" i="1" dirty="0" smtClean="0"/>
              <a:t>Payoff: </a:t>
            </a:r>
            <a:r>
              <a:rPr lang="en-AU" sz="2400" dirty="0" smtClean="0"/>
              <a:t>	Avoids unpleasant situations.</a:t>
            </a:r>
            <a:endParaRPr lang="en-US" sz="2400" dirty="0" smtClean="0"/>
          </a:p>
          <a:p>
            <a:r>
              <a:rPr lang="en-AU" sz="2400" b="1" i="1" dirty="0" smtClean="0"/>
              <a:t>Problem: </a:t>
            </a:r>
            <a:r>
              <a:rPr lang="en-AU" sz="2400" dirty="0" smtClean="0"/>
              <a:t>	Needs are not met; anger builds up; feelings arise of low self-worth.</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Flow</a:t>
            </a:r>
            <a:endParaRPr lang="en-US" dirty="0"/>
          </a:p>
        </p:txBody>
      </p:sp>
      <p:sp>
        <p:nvSpPr>
          <p:cNvPr id="3" name="Content Placeholder 2"/>
          <p:cNvSpPr>
            <a:spLocks noGrp="1"/>
          </p:cNvSpPr>
          <p:nvPr>
            <p:ph idx="1"/>
          </p:nvPr>
        </p:nvSpPr>
        <p:spPr/>
        <p:txBody>
          <a:bodyPr/>
          <a:lstStyle/>
          <a:p>
            <a:r>
              <a:rPr lang="en-AU" dirty="0" smtClean="0"/>
              <a:t>If </a:t>
            </a:r>
            <a:r>
              <a:rPr lang="en-AU" b="1" dirty="0" smtClean="0"/>
              <a:t>Flow </a:t>
            </a:r>
            <a:r>
              <a:rPr lang="en-AU" dirty="0" smtClean="0"/>
              <a:t>is the way you'd like to respond more often, ask yourself:</a:t>
            </a:r>
            <a:endParaRPr lang="en-US" dirty="0" smtClean="0"/>
          </a:p>
          <a:p>
            <a:r>
              <a:rPr lang="en-AU" dirty="0" smtClean="0"/>
              <a:t>Do I have needs and rights which I need to acknowledge?</a:t>
            </a:r>
            <a:endParaRPr lang="en-US" dirty="0" smtClean="0"/>
          </a:p>
          <a:p>
            <a:r>
              <a:rPr lang="en-AU" dirty="0" smtClean="0"/>
              <a:t>Do I need to become more aware of the needs and rights of others?</a:t>
            </a:r>
            <a:endParaRPr lang="en-US" dirty="0" smtClean="0"/>
          </a:p>
          <a:p>
            <a:r>
              <a:rPr lang="en-AU" dirty="0" smtClean="0"/>
              <a:t>Do I need to develop my skills in explaining more clearly what I need and what I deserve?</a:t>
            </a:r>
            <a:endParaRPr lang="en-US" dirty="0" smtClean="0"/>
          </a:p>
          <a:p>
            <a:pPr>
              <a:buNone/>
            </a:pPr>
            <a:r>
              <a:rPr lang="en-AU" dirty="0" smtClean="0"/>
              <a:t/>
            </a:r>
            <a:br>
              <a:rPr lang="en-AU"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t>FLOW: Assertive Behaviour (I win/You win) </a:t>
            </a:r>
            <a:r>
              <a:rPr lang="en-US" sz="3600" b="1" dirty="0" smtClean="0"/>
              <a:t/>
            </a:r>
            <a:br>
              <a:rPr lang="en-US" sz="3600" b="1" dirty="0" smtClean="0"/>
            </a:br>
            <a:endParaRPr lang="en-US" sz="3600" dirty="0"/>
          </a:p>
        </p:txBody>
      </p:sp>
      <p:sp>
        <p:nvSpPr>
          <p:cNvPr id="3" name="Content Placeholder 2"/>
          <p:cNvSpPr>
            <a:spLocks noGrp="1"/>
          </p:cNvSpPr>
          <p:nvPr>
            <p:ph idx="1"/>
          </p:nvPr>
        </p:nvSpPr>
        <p:spPr>
          <a:xfrm>
            <a:off x="457200" y="1676400"/>
            <a:ext cx="8229600" cy="4389437"/>
          </a:xfrm>
        </p:spPr>
        <p:txBody>
          <a:bodyPr/>
          <a:lstStyle/>
          <a:p>
            <a:r>
              <a:rPr lang="en-AU" sz="2000" dirty="0" smtClean="0"/>
              <a:t>Expressing your feelings, needs and ideas. Standing up for your legitimate rights in ways that do not violate the rights of others.</a:t>
            </a:r>
            <a:endParaRPr lang="en-US" sz="2000" dirty="0" smtClean="0"/>
          </a:p>
          <a:p>
            <a:pPr>
              <a:buNone/>
            </a:pPr>
            <a:endParaRPr lang="en-US" sz="2000" dirty="0" smtClean="0"/>
          </a:p>
          <a:p>
            <a:r>
              <a:rPr lang="en-AU" sz="2000" dirty="0" smtClean="0"/>
              <a:t>Expressive and self-enhancing.</a:t>
            </a:r>
            <a:endParaRPr lang="en-US" sz="2000" dirty="0" smtClean="0"/>
          </a:p>
          <a:p>
            <a:r>
              <a:rPr lang="en-AU" sz="2000" dirty="0" smtClean="0"/>
              <a:t>Results in confidence, self-esteem.</a:t>
            </a:r>
            <a:endParaRPr lang="en-US" sz="2000" dirty="0" smtClean="0"/>
          </a:p>
          <a:p>
            <a:pPr>
              <a:buNone/>
            </a:pPr>
            <a:endParaRPr lang="en-US" sz="2000" dirty="0" smtClean="0"/>
          </a:p>
          <a:p>
            <a:r>
              <a:rPr lang="en-AU" sz="2000" b="1" i="1" dirty="0" smtClean="0"/>
              <a:t>Belief: </a:t>
            </a:r>
            <a:r>
              <a:rPr lang="en-AU" sz="2000" dirty="0" smtClean="0"/>
              <a:t>	We both matter.</a:t>
            </a:r>
            <a:endParaRPr lang="en-US" sz="2000" dirty="0" smtClean="0"/>
          </a:p>
          <a:p>
            <a:r>
              <a:rPr lang="en-AU" sz="2000" b="1" i="1" dirty="0" smtClean="0"/>
              <a:t>Payoff: </a:t>
            </a:r>
            <a:r>
              <a:rPr lang="en-AU" sz="2000" dirty="0" smtClean="0"/>
              <a:t>	Achieves goals mostly. If this does not occur, there are feelings of self-worth which result from being straight forward. Self-confidence improves and relationships become open and honest.</a:t>
            </a:r>
            <a:endParaRPr lang="en-US" sz="2000" dirty="0" smtClean="0"/>
          </a:p>
          <a:p>
            <a:r>
              <a:rPr lang="en-AU" sz="2000" b="1" i="1" dirty="0" smtClean="0"/>
              <a:t>Problem:</a:t>
            </a:r>
            <a:r>
              <a:rPr lang="en-AU" sz="2000" dirty="0" smtClean="0"/>
              <a:t> 	You still may feel distant from others who don’t handle open relationships well or who have great difficulty expressing their needs or those who wish to dominate.</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a:spLocks noGrp="1"/>
          </p:cNvSpPr>
          <p:nvPr>
            <p:ph type="sldNum" sz="quarter" idx="11"/>
          </p:nvPr>
        </p:nvSpPr>
        <p:spPr/>
        <p:txBody>
          <a:bodyPr/>
          <a:lstStyle/>
          <a:p>
            <a:fld id="{6C8C98A2-A394-4FFB-84A2-DA29155127BB}" type="slidenum">
              <a:rPr lang="en-US"/>
              <a:pPr/>
              <a:t>55</a:t>
            </a:fld>
            <a:endParaRPr lang="en-US"/>
          </a:p>
        </p:txBody>
      </p:sp>
      <p:sp>
        <p:nvSpPr>
          <p:cNvPr id="89090" name="Rectangle 2"/>
          <p:cNvSpPr>
            <a:spLocks noChangeArrowheads="1"/>
          </p:cNvSpPr>
          <p:nvPr/>
        </p:nvSpPr>
        <p:spPr bwMode="auto">
          <a:xfrm>
            <a:off x="-152400" y="0"/>
            <a:ext cx="8639175" cy="1490663"/>
          </a:xfrm>
          <a:prstGeom prst="rect">
            <a:avLst/>
          </a:prstGeom>
          <a:noFill/>
          <a:ln w="9525">
            <a:noFill/>
            <a:miter lim="800000"/>
            <a:headEnd/>
            <a:tailEnd/>
          </a:ln>
          <a:effectLst/>
        </p:spPr>
        <p:txBody>
          <a:bodyPr anchor="ctr"/>
          <a:lstStyle/>
          <a:p>
            <a:pPr algn="ctr"/>
            <a:r>
              <a:rPr lang="en-US" sz="3600" b="1" dirty="0" smtClean="0">
                <a:solidFill>
                  <a:schemeClr val="tx2"/>
                </a:solidFill>
                <a:latin typeface="Arial Unicode MS" pitchFamily="34" charset="-128"/>
              </a:rPr>
              <a:t>Behavioural Styles</a:t>
            </a:r>
            <a:endParaRPr lang="en-US" sz="3600" b="1" dirty="0">
              <a:solidFill>
                <a:schemeClr val="tx2"/>
              </a:solidFill>
              <a:latin typeface="Arial Unicode MS" pitchFamily="34" charset="-128"/>
            </a:endParaRPr>
          </a:p>
        </p:txBody>
      </p:sp>
      <p:grpSp>
        <p:nvGrpSpPr>
          <p:cNvPr id="2" name="Group 3"/>
          <p:cNvGrpSpPr>
            <a:grpSpLocks/>
          </p:cNvGrpSpPr>
          <p:nvPr/>
        </p:nvGrpSpPr>
        <p:grpSpPr bwMode="auto">
          <a:xfrm>
            <a:off x="346075" y="1143000"/>
            <a:ext cx="7883525" cy="5715000"/>
            <a:chOff x="218" y="968"/>
            <a:chExt cx="4438" cy="2512"/>
          </a:xfrm>
        </p:grpSpPr>
        <p:sp>
          <p:nvSpPr>
            <p:cNvPr id="89092" name="Oval 4"/>
            <p:cNvSpPr>
              <a:spLocks noChangeArrowheads="1"/>
            </p:cNvSpPr>
            <p:nvPr/>
          </p:nvSpPr>
          <p:spPr bwMode="auto">
            <a:xfrm>
              <a:off x="3944" y="1080"/>
              <a:ext cx="528" cy="528"/>
            </a:xfrm>
            <a:prstGeom prst="ellipse">
              <a:avLst/>
            </a:prstGeom>
            <a:solidFill>
              <a:srgbClr val="F8C508"/>
            </a:solidFill>
            <a:ln w="9525">
              <a:solidFill>
                <a:srgbClr val="005452"/>
              </a:solidFill>
              <a:round/>
              <a:headEnd/>
              <a:tailEnd/>
            </a:ln>
            <a:effectLst/>
          </p:spPr>
          <p:txBody>
            <a:bodyPr wrap="none" anchor="ctr"/>
            <a:lstStyle/>
            <a:p>
              <a:pPr algn="ctr" eaLnBrk="0" hangingPunct="0"/>
              <a:r>
                <a:rPr lang="en-US" sz="1400" b="1">
                  <a:latin typeface="Arial Narrow" pitchFamily="34" charset="0"/>
                </a:rPr>
                <a:t>Assertive</a:t>
              </a:r>
            </a:p>
            <a:p>
              <a:pPr algn="ctr" eaLnBrk="0" hangingPunct="0"/>
              <a:r>
                <a:rPr lang="en-US" sz="1400" b="1">
                  <a:latin typeface="Arial Narrow" pitchFamily="34" charset="0"/>
                </a:rPr>
                <a:t>behavior</a:t>
              </a:r>
            </a:p>
          </p:txBody>
        </p:sp>
        <p:sp>
          <p:nvSpPr>
            <p:cNvPr id="89093" name="Oval 5"/>
            <p:cNvSpPr>
              <a:spLocks noChangeArrowheads="1"/>
            </p:cNvSpPr>
            <p:nvPr/>
          </p:nvSpPr>
          <p:spPr bwMode="auto">
            <a:xfrm>
              <a:off x="3944" y="2280"/>
              <a:ext cx="528" cy="528"/>
            </a:xfrm>
            <a:prstGeom prst="ellipse">
              <a:avLst/>
            </a:prstGeom>
            <a:solidFill>
              <a:srgbClr val="F8C508"/>
            </a:solidFill>
            <a:ln w="9525">
              <a:solidFill>
                <a:srgbClr val="005452"/>
              </a:solidFill>
              <a:round/>
              <a:headEnd/>
              <a:tailEnd/>
            </a:ln>
            <a:effectLst/>
          </p:spPr>
          <p:txBody>
            <a:bodyPr wrap="none" anchor="ctr"/>
            <a:lstStyle/>
            <a:p>
              <a:pPr algn="ctr" eaLnBrk="0" hangingPunct="0"/>
              <a:r>
                <a:rPr lang="en-US" sz="1400" b="1">
                  <a:latin typeface="Arial Narrow" pitchFamily="34" charset="0"/>
                </a:rPr>
                <a:t>Aggressive</a:t>
              </a:r>
            </a:p>
            <a:p>
              <a:pPr algn="ctr" eaLnBrk="0" hangingPunct="0"/>
              <a:r>
                <a:rPr lang="en-US" sz="1400" b="1">
                  <a:latin typeface="Arial Narrow" pitchFamily="34" charset="0"/>
                </a:rPr>
                <a:t>behavior</a:t>
              </a:r>
            </a:p>
          </p:txBody>
        </p:sp>
        <p:sp>
          <p:nvSpPr>
            <p:cNvPr id="89094" name="Rectangle 6"/>
            <p:cNvSpPr>
              <a:spLocks noChangeArrowheads="1"/>
            </p:cNvSpPr>
            <p:nvPr/>
          </p:nvSpPr>
          <p:spPr bwMode="auto">
            <a:xfrm>
              <a:off x="1240" y="1680"/>
              <a:ext cx="816" cy="256"/>
            </a:xfrm>
            <a:prstGeom prst="rect">
              <a:avLst/>
            </a:prstGeom>
            <a:solidFill>
              <a:srgbClr val="FCE284"/>
            </a:solid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Accommodating</a:t>
              </a:r>
            </a:p>
            <a:p>
              <a:pPr algn="ctr" eaLnBrk="0" hangingPunct="0"/>
              <a:r>
                <a:rPr lang="en-US" sz="1400" b="1">
                  <a:latin typeface="Arial Narrow" pitchFamily="34" charset="0"/>
                </a:rPr>
                <a:t>style</a:t>
              </a:r>
            </a:p>
          </p:txBody>
        </p:sp>
        <p:sp>
          <p:nvSpPr>
            <p:cNvPr id="89095" name="Rectangle 7"/>
            <p:cNvSpPr>
              <a:spLocks noChangeArrowheads="1"/>
            </p:cNvSpPr>
            <p:nvPr/>
          </p:nvSpPr>
          <p:spPr bwMode="auto">
            <a:xfrm>
              <a:off x="2968" y="1680"/>
              <a:ext cx="816" cy="256"/>
            </a:xfrm>
            <a:prstGeom prst="rect">
              <a:avLst/>
            </a:prstGeom>
            <a:solidFill>
              <a:srgbClr val="FCE284"/>
            </a:solid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Collaborating</a:t>
              </a:r>
            </a:p>
            <a:p>
              <a:pPr algn="ctr" eaLnBrk="0" hangingPunct="0"/>
              <a:r>
                <a:rPr lang="en-US" sz="1400" b="1">
                  <a:latin typeface="Arial Narrow" pitchFamily="34" charset="0"/>
                </a:rPr>
                <a:t>style</a:t>
              </a:r>
            </a:p>
          </p:txBody>
        </p:sp>
        <p:sp>
          <p:nvSpPr>
            <p:cNvPr id="89096" name="Rectangle 8"/>
            <p:cNvSpPr>
              <a:spLocks noChangeArrowheads="1"/>
            </p:cNvSpPr>
            <p:nvPr/>
          </p:nvSpPr>
          <p:spPr bwMode="auto">
            <a:xfrm>
              <a:off x="2104" y="2080"/>
              <a:ext cx="816" cy="256"/>
            </a:xfrm>
            <a:prstGeom prst="rect">
              <a:avLst/>
            </a:prstGeom>
            <a:solidFill>
              <a:srgbClr val="FCE284"/>
            </a:solid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Compromising</a:t>
              </a:r>
            </a:p>
            <a:p>
              <a:pPr algn="ctr" eaLnBrk="0" hangingPunct="0"/>
              <a:r>
                <a:rPr lang="en-US" sz="1400" b="1">
                  <a:latin typeface="Arial Narrow" pitchFamily="34" charset="0"/>
                </a:rPr>
                <a:t>style</a:t>
              </a:r>
            </a:p>
          </p:txBody>
        </p:sp>
        <p:sp>
          <p:nvSpPr>
            <p:cNvPr id="89097" name="Rectangle 9"/>
            <p:cNvSpPr>
              <a:spLocks noChangeArrowheads="1"/>
            </p:cNvSpPr>
            <p:nvPr/>
          </p:nvSpPr>
          <p:spPr bwMode="auto">
            <a:xfrm>
              <a:off x="1240" y="2488"/>
              <a:ext cx="816" cy="256"/>
            </a:xfrm>
            <a:prstGeom prst="rect">
              <a:avLst/>
            </a:prstGeom>
            <a:solidFill>
              <a:srgbClr val="FCE284"/>
            </a:solid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Avoiding</a:t>
              </a:r>
            </a:p>
            <a:p>
              <a:pPr algn="ctr" eaLnBrk="0" hangingPunct="0"/>
              <a:r>
                <a:rPr lang="en-US" sz="1400" b="1">
                  <a:latin typeface="Arial Narrow" pitchFamily="34" charset="0"/>
                </a:rPr>
                <a:t>style</a:t>
              </a:r>
            </a:p>
          </p:txBody>
        </p:sp>
        <p:sp>
          <p:nvSpPr>
            <p:cNvPr id="89098" name="Rectangle 10"/>
            <p:cNvSpPr>
              <a:spLocks noChangeArrowheads="1"/>
            </p:cNvSpPr>
            <p:nvPr/>
          </p:nvSpPr>
          <p:spPr bwMode="auto">
            <a:xfrm>
              <a:off x="2968" y="2488"/>
              <a:ext cx="816" cy="256"/>
            </a:xfrm>
            <a:prstGeom prst="rect">
              <a:avLst/>
            </a:prstGeom>
            <a:solidFill>
              <a:srgbClr val="FCE284"/>
            </a:solid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Forcing</a:t>
              </a:r>
            </a:p>
            <a:p>
              <a:pPr algn="ctr" eaLnBrk="0" hangingPunct="0"/>
              <a:r>
                <a:rPr lang="en-US" sz="1400" b="1">
                  <a:latin typeface="Arial Narrow" pitchFamily="34" charset="0"/>
                </a:rPr>
                <a:t>style</a:t>
              </a:r>
            </a:p>
          </p:txBody>
        </p:sp>
        <p:sp>
          <p:nvSpPr>
            <p:cNvPr id="89099" name="Oval 11"/>
            <p:cNvSpPr>
              <a:spLocks noChangeArrowheads="1"/>
            </p:cNvSpPr>
            <p:nvPr/>
          </p:nvSpPr>
          <p:spPr bwMode="auto">
            <a:xfrm>
              <a:off x="1352" y="1080"/>
              <a:ext cx="528" cy="528"/>
            </a:xfrm>
            <a:prstGeom prst="ellipse">
              <a:avLst/>
            </a:prstGeom>
            <a:solidFill>
              <a:srgbClr val="F8C508"/>
            </a:solidFill>
            <a:ln w="9525">
              <a:solidFill>
                <a:srgbClr val="005452"/>
              </a:solidFill>
              <a:round/>
              <a:headEnd/>
              <a:tailEnd/>
            </a:ln>
            <a:effectLst/>
          </p:spPr>
          <p:txBody>
            <a:bodyPr wrap="none" anchor="ctr"/>
            <a:lstStyle/>
            <a:p>
              <a:pPr algn="ctr" eaLnBrk="0" hangingPunct="0"/>
              <a:r>
                <a:rPr lang="en-US" sz="1400" b="1">
                  <a:latin typeface="Arial Narrow" pitchFamily="34" charset="0"/>
                </a:rPr>
                <a:t>Passive</a:t>
              </a:r>
            </a:p>
            <a:p>
              <a:pPr algn="ctr" eaLnBrk="0" hangingPunct="0"/>
              <a:r>
                <a:rPr lang="en-US" sz="1400" b="1">
                  <a:latin typeface="Arial Narrow" pitchFamily="34" charset="0"/>
                </a:rPr>
                <a:t>behavior</a:t>
              </a:r>
            </a:p>
          </p:txBody>
        </p:sp>
        <p:sp>
          <p:nvSpPr>
            <p:cNvPr id="89100" name="Text Box 12"/>
            <p:cNvSpPr txBox="1">
              <a:spLocks noChangeArrowheads="1"/>
            </p:cNvSpPr>
            <p:nvPr/>
          </p:nvSpPr>
          <p:spPr bwMode="auto">
            <a:xfrm>
              <a:off x="219" y="1679"/>
              <a:ext cx="701" cy="298"/>
            </a:xfrm>
            <a:prstGeom prst="rect">
              <a:avLst/>
            </a:prstGeom>
            <a:noFill/>
            <a:ln w="9525">
              <a:noFill/>
              <a:miter lim="800000"/>
              <a:headEnd/>
              <a:tailEnd/>
            </a:ln>
            <a:effectLst/>
          </p:spPr>
          <p:txBody>
            <a:bodyPr wrap="none">
              <a:spAutoFit/>
            </a:bodyPr>
            <a:lstStyle/>
            <a:p>
              <a:pPr algn="ctr" eaLnBrk="0" hangingPunct="0">
                <a:lnSpc>
                  <a:spcPct val="80000"/>
                </a:lnSpc>
              </a:pPr>
              <a:r>
                <a:rPr lang="en-US" sz="1600" b="1">
                  <a:latin typeface="Arial Narrow" pitchFamily="34" charset="0"/>
                </a:rPr>
                <a:t>High concern</a:t>
              </a:r>
            </a:p>
            <a:p>
              <a:pPr algn="ctr" eaLnBrk="0" hangingPunct="0">
                <a:lnSpc>
                  <a:spcPct val="80000"/>
                </a:lnSpc>
              </a:pPr>
              <a:r>
                <a:rPr lang="en-US" sz="1600" b="1">
                  <a:latin typeface="Arial Narrow" pitchFamily="34" charset="0"/>
                </a:rPr>
                <a:t>for others’</a:t>
              </a:r>
            </a:p>
            <a:p>
              <a:pPr algn="ctr" eaLnBrk="0" hangingPunct="0">
                <a:lnSpc>
                  <a:spcPct val="80000"/>
                </a:lnSpc>
              </a:pPr>
              <a:r>
                <a:rPr lang="en-US" sz="1600" b="1">
                  <a:latin typeface="Arial Narrow" pitchFamily="34" charset="0"/>
                </a:rPr>
                <a:t>needs</a:t>
              </a:r>
            </a:p>
          </p:txBody>
        </p:sp>
        <p:sp>
          <p:nvSpPr>
            <p:cNvPr id="89101" name="Text Box 13"/>
            <p:cNvSpPr txBox="1">
              <a:spLocks noChangeArrowheads="1"/>
            </p:cNvSpPr>
            <p:nvPr/>
          </p:nvSpPr>
          <p:spPr bwMode="auto">
            <a:xfrm>
              <a:off x="218" y="3047"/>
              <a:ext cx="681" cy="298"/>
            </a:xfrm>
            <a:prstGeom prst="rect">
              <a:avLst/>
            </a:prstGeom>
            <a:noFill/>
            <a:ln w="9525">
              <a:noFill/>
              <a:miter lim="800000"/>
              <a:headEnd/>
              <a:tailEnd/>
            </a:ln>
            <a:effectLst/>
          </p:spPr>
          <p:txBody>
            <a:bodyPr wrap="none">
              <a:spAutoFit/>
            </a:bodyPr>
            <a:lstStyle/>
            <a:p>
              <a:pPr algn="ctr" eaLnBrk="0" hangingPunct="0">
                <a:lnSpc>
                  <a:spcPct val="80000"/>
                </a:lnSpc>
              </a:pPr>
              <a:r>
                <a:rPr lang="en-US" sz="1600" b="1">
                  <a:latin typeface="Arial Narrow" pitchFamily="34" charset="0"/>
                </a:rPr>
                <a:t>Low concern</a:t>
              </a:r>
            </a:p>
            <a:p>
              <a:pPr algn="ctr" eaLnBrk="0" hangingPunct="0">
                <a:lnSpc>
                  <a:spcPct val="80000"/>
                </a:lnSpc>
              </a:pPr>
              <a:r>
                <a:rPr lang="en-US" sz="1600" b="1">
                  <a:latin typeface="Arial Narrow" pitchFamily="34" charset="0"/>
                </a:rPr>
                <a:t>for others’</a:t>
              </a:r>
            </a:p>
            <a:p>
              <a:pPr algn="ctr" eaLnBrk="0" hangingPunct="0">
                <a:lnSpc>
                  <a:spcPct val="80000"/>
                </a:lnSpc>
              </a:pPr>
              <a:r>
                <a:rPr lang="en-US" sz="1600" b="1">
                  <a:latin typeface="Arial Narrow" pitchFamily="34" charset="0"/>
                </a:rPr>
                <a:t>needs</a:t>
              </a:r>
            </a:p>
          </p:txBody>
        </p:sp>
        <p:sp>
          <p:nvSpPr>
            <p:cNvPr id="89102" name="Text Box 14"/>
            <p:cNvSpPr txBox="1">
              <a:spLocks noChangeArrowheads="1"/>
            </p:cNvSpPr>
            <p:nvPr/>
          </p:nvSpPr>
          <p:spPr bwMode="auto">
            <a:xfrm>
              <a:off x="2936" y="3047"/>
              <a:ext cx="701" cy="298"/>
            </a:xfrm>
            <a:prstGeom prst="rect">
              <a:avLst/>
            </a:prstGeom>
            <a:noFill/>
            <a:ln w="9525">
              <a:noFill/>
              <a:miter lim="800000"/>
              <a:headEnd/>
              <a:tailEnd/>
            </a:ln>
            <a:effectLst/>
          </p:spPr>
          <p:txBody>
            <a:bodyPr wrap="none">
              <a:spAutoFit/>
            </a:bodyPr>
            <a:lstStyle/>
            <a:p>
              <a:pPr algn="ctr" eaLnBrk="0" hangingPunct="0">
                <a:lnSpc>
                  <a:spcPct val="80000"/>
                </a:lnSpc>
              </a:pPr>
              <a:r>
                <a:rPr lang="en-US" sz="1600" b="1">
                  <a:latin typeface="Arial Narrow" pitchFamily="34" charset="0"/>
                </a:rPr>
                <a:t>High concern</a:t>
              </a:r>
            </a:p>
            <a:p>
              <a:pPr algn="ctr" eaLnBrk="0" hangingPunct="0">
                <a:lnSpc>
                  <a:spcPct val="80000"/>
                </a:lnSpc>
              </a:pPr>
              <a:r>
                <a:rPr lang="en-US" sz="1600" b="1">
                  <a:latin typeface="Arial Narrow" pitchFamily="34" charset="0"/>
                </a:rPr>
                <a:t>for own</a:t>
              </a:r>
            </a:p>
            <a:p>
              <a:pPr algn="ctr" eaLnBrk="0" hangingPunct="0">
                <a:lnSpc>
                  <a:spcPct val="80000"/>
                </a:lnSpc>
              </a:pPr>
              <a:r>
                <a:rPr lang="en-US" sz="1600" b="1">
                  <a:latin typeface="Arial Narrow" pitchFamily="34" charset="0"/>
                </a:rPr>
                <a:t>needs</a:t>
              </a:r>
            </a:p>
          </p:txBody>
        </p:sp>
        <p:sp>
          <p:nvSpPr>
            <p:cNvPr id="89103" name="Line 15"/>
            <p:cNvSpPr>
              <a:spLocks noChangeShapeType="1"/>
            </p:cNvSpPr>
            <p:nvPr/>
          </p:nvSpPr>
          <p:spPr bwMode="auto">
            <a:xfrm>
              <a:off x="1120" y="1692"/>
              <a:ext cx="0" cy="1248"/>
            </a:xfrm>
            <a:prstGeom prst="line">
              <a:avLst/>
            </a:prstGeom>
            <a:noFill/>
            <a:ln w="28575">
              <a:solidFill>
                <a:srgbClr val="005452"/>
              </a:solidFill>
              <a:round/>
              <a:headEnd/>
              <a:tailEnd/>
            </a:ln>
            <a:effectLst/>
          </p:spPr>
          <p:txBody>
            <a:bodyPr wrap="none" anchor="ctr"/>
            <a:lstStyle/>
            <a:p>
              <a:endParaRPr lang="en-US"/>
            </a:p>
          </p:txBody>
        </p:sp>
        <p:sp>
          <p:nvSpPr>
            <p:cNvPr id="89104" name="Line 16"/>
            <p:cNvSpPr>
              <a:spLocks noChangeShapeType="1"/>
            </p:cNvSpPr>
            <p:nvPr/>
          </p:nvSpPr>
          <p:spPr bwMode="auto">
            <a:xfrm rot="5400000">
              <a:off x="2500" y="1556"/>
              <a:ext cx="0" cy="2760"/>
            </a:xfrm>
            <a:prstGeom prst="line">
              <a:avLst/>
            </a:prstGeom>
            <a:noFill/>
            <a:ln w="28575">
              <a:solidFill>
                <a:srgbClr val="005452"/>
              </a:solidFill>
              <a:round/>
              <a:headEnd/>
              <a:tailEnd/>
            </a:ln>
            <a:effectLst/>
          </p:spPr>
          <p:txBody>
            <a:bodyPr wrap="none" anchor="ctr"/>
            <a:lstStyle/>
            <a:p>
              <a:endParaRPr lang="en-US"/>
            </a:p>
          </p:txBody>
        </p:sp>
        <p:sp>
          <p:nvSpPr>
            <p:cNvPr id="89105" name="AutoShape 17" descr="Parchment"/>
            <p:cNvSpPr>
              <a:spLocks noChangeArrowheads="1"/>
            </p:cNvSpPr>
            <p:nvPr/>
          </p:nvSpPr>
          <p:spPr bwMode="auto">
            <a:xfrm>
              <a:off x="1880" y="968"/>
              <a:ext cx="888" cy="632"/>
            </a:xfrm>
            <a:prstGeom prst="triangle">
              <a:avLst>
                <a:gd name="adj" fmla="val 50000"/>
              </a:avLst>
            </a:prstGeom>
            <a:blipFill dpi="0" rotWithShape="0">
              <a:blip r:embed="rId2" cstate="print"/>
              <a:srcRect/>
              <a:tile tx="0" ty="0" sx="100000" sy="100000" flip="none" algn="tl"/>
            </a:blip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I’m</a:t>
              </a:r>
            </a:p>
            <a:p>
              <a:pPr algn="ctr" eaLnBrk="0" hangingPunct="0"/>
              <a:r>
                <a:rPr lang="en-US" sz="1400" b="1">
                  <a:latin typeface="Arial Narrow" pitchFamily="34" charset="0"/>
                </a:rPr>
                <a:t>not OK —</a:t>
              </a:r>
            </a:p>
            <a:p>
              <a:pPr algn="ctr" eaLnBrk="0" hangingPunct="0"/>
              <a:r>
                <a:rPr lang="en-US" sz="1400" b="1">
                  <a:latin typeface="Arial Narrow" pitchFamily="34" charset="0"/>
                </a:rPr>
                <a:t>You’re OK</a:t>
              </a:r>
            </a:p>
          </p:txBody>
        </p:sp>
        <p:sp>
          <p:nvSpPr>
            <p:cNvPr id="89106" name="AutoShape 18" descr="Parchment"/>
            <p:cNvSpPr>
              <a:spLocks noChangeArrowheads="1"/>
            </p:cNvSpPr>
            <p:nvPr/>
          </p:nvSpPr>
          <p:spPr bwMode="auto">
            <a:xfrm>
              <a:off x="3040" y="968"/>
              <a:ext cx="888" cy="632"/>
            </a:xfrm>
            <a:prstGeom prst="triangle">
              <a:avLst>
                <a:gd name="adj" fmla="val 50000"/>
              </a:avLst>
            </a:prstGeom>
            <a:blipFill dpi="0" rotWithShape="0">
              <a:blip r:embed="rId2" cstate="print"/>
              <a:srcRect/>
              <a:tile tx="0" ty="0" sx="100000" sy="100000" flip="none" algn="tl"/>
            </a:blipFill>
            <a:ln w="9525">
              <a:solidFill>
                <a:srgbClr val="005452"/>
              </a:solidFill>
              <a:miter lim="800000"/>
              <a:headEnd/>
              <a:tailEnd/>
            </a:ln>
            <a:effectLst/>
          </p:spPr>
          <p:txBody>
            <a:bodyPr wrap="none" anchor="ctr"/>
            <a:lstStyle/>
            <a:p>
              <a:pPr algn="ctr" eaLnBrk="0" hangingPunct="0"/>
              <a:endParaRPr lang="en-US" sz="1400" b="1">
                <a:latin typeface="Arial Narrow" pitchFamily="34" charset="0"/>
              </a:endParaRPr>
            </a:p>
            <a:p>
              <a:pPr algn="ctr" eaLnBrk="0" hangingPunct="0"/>
              <a:r>
                <a:rPr lang="en-US" sz="1400" b="1">
                  <a:latin typeface="Arial Narrow" pitchFamily="34" charset="0"/>
                </a:rPr>
                <a:t>I’m OK —</a:t>
              </a:r>
            </a:p>
            <a:p>
              <a:pPr algn="ctr" eaLnBrk="0" hangingPunct="0"/>
              <a:r>
                <a:rPr lang="en-US" sz="1400" b="1">
                  <a:latin typeface="Arial Narrow" pitchFamily="34" charset="0"/>
                </a:rPr>
                <a:t>You’re OK</a:t>
              </a:r>
            </a:p>
          </p:txBody>
        </p:sp>
        <p:sp>
          <p:nvSpPr>
            <p:cNvPr id="89107" name="AutoShape 19" descr="Parchment"/>
            <p:cNvSpPr>
              <a:spLocks noChangeArrowheads="1"/>
            </p:cNvSpPr>
            <p:nvPr/>
          </p:nvSpPr>
          <p:spPr bwMode="auto">
            <a:xfrm>
              <a:off x="1176" y="2848"/>
              <a:ext cx="888" cy="632"/>
            </a:xfrm>
            <a:prstGeom prst="triangle">
              <a:avLst>
                <a:gd name="adj" fmla="val 50000"/>
              </a:avLst>
            </a:prstGeom>
            <a:blipFill dpi="0" rotWithShape="0">
              <a:blip r:embed="rId2" cstate="print"/>
              <a:srcRect/>
              <a:tile tx="0" ty="0" sx="100000" sy="100000" flip="none" algn="tl"/>
            </a:blipFill>
            <a:ln w="9525">
              <a:solidFill>
                <a:srgbClr val="005452"/>
              </a:solidFill>
              <a:miter lim="800000"/>
              <a:headEnd/>
              <a:tailEnd/>
            </a:ln>
            <a:effectLst/>
          </p:spPr>
          <p:txBody>
            <a:bodyPr wrap="none" anchor="ctr"/>
            <a:lstStyle/>
            <a:p>
              <a:pPr algn="ctr" eaLnBrk="0" hangingPunct="0"/>
              <a:r>
                <a:rPr lang="en-US" sz="1400" b="1">
                  <a:latin typeface="Arial Narrow" pitchFamily="34" charset="0"/>
                </a:rPr>
                <a:t>I’m</a:t>
              </a:r>
            </a:p>
            <a:p>
              <a:pPr algn="ctr" eaLnBrk="0" hangingPunct="0"/>
              <a:r>
                <a:rPr lang="en-US" sz="1400" b="1">
                  <a:latin typeface="Arial Narrow" pitchFamily="34" charset="0"/>
                </a:rPr>
                <a:t>not OK —</a:t>
              </a:r>
            </a:p>
            <a:p>
              <a:pPr algn="ctr" eaLnBrk="0" hangingPunct="0"/>
              <a:r>
                <a:rPr lang="en-US" sz="1400" b="1">
                  <a:latin typeface="Arial Narrow" pitchFamily="34" charset="0"/>
                </a:rPr>
                <a:t>You’re not OK</a:t>
              </a:r>
            </a:p>
          </p:txBody>
        </p:sp>
        <p:sp>
          <p:nvSpPr>
            <p:cNvPr id="89108" name="AutoShape 20" descr="Parchment"/>
            <p:cNvSpPr>
              <a:spLocks noChangeArrowheads="1"/>
            </p:cNvSpPr>
            <p:nvPr/>
          </p:nvSpPr>
          <p:spPr bwMode="auto">
            <a:xfrm>
              <a:off x="3768" y="2848"/>
              <a:ext cx="888" cy="632"/>
            </a:xfrm>
            <a:prstGeom prst="triangle">
              <a:avLst>
                <a:gd name="adj" fmla="val 50000"/>
              </a:avLst>
            </a:prstGeom>
            <a:blipFill dpi="0" rotWithShape="0">
              <a:blip r:embed="rId2" cstate="print"/>
              <a:srcRect/>
              <a:tile tx="0" ty="0" sx="100000" sy="100000" flip="none" algn="tl"/>
            </a:blipFill>
            <a:ln w="9525">
              <a:solidFill>
                <a:srgbClr val="005452"/>
              </a:solidFill>
              <a:miter lim="800000"/>
              <a:headEnd/>
              <a:tailEnd/>
            </a:ln>
            <a:effectLst/>
          </p:spPr>
          <p:txBody>
            <a:bodyPr wrap="none" anchor="ctr"/>
            <a:lstStyle/>
            <a:p>
              <a:pPr algn="ctr" eaLnBrk="0" hangingPunct="0"/>
              <a:endParaRPr lang="en-US" sz="1400" b="1">
                <a:latin typeface="Arial Narrow" pitchFamily="34" charset="0"/>
              </a:endParaRPr>
            </a:p>
            <a:p>
              <a:pPr algn="ctr" eaLnBrk="0" hangingPunct="0"/>
              <a:r>
                <a:rPr lang="en-US" sz="1400" b="1">
                  <a:latin typeface="Arial Narrow" pitchFamily="34" charset="0"/>
                </a:rPr>
                <a:t>I’m OK —</a:t>
              </a:r>
            </a:p>
            <a:p>
              <a:pPr algn="ctr" eaLnBrk="0" hangingPunct="0"/>
              <a:r>
                <a:rPr lang="en-US" sz="1400" b="1">
                  <a:latin typeface="Arial Narrow" pitchFamily="34" charset="0"/>
                </a:rPr>
                <a:t>You’re not OK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0-#ppt_w/2"/>
                                          </p:val>
                                        </p:tav>
                                        <p:tav tm="100000">
                                          <p:val>
                                            <p:strVal val="#ppt_x"/>
                                          </p:val>
                                        </p:tav>
                                      </p:tavLst>
                                    </p:anim>
                                    <p:anim calcmode="lin" valueType="num">
                                      <p:cBhvr additive="base">
                                        <p:cTn id="8"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smtClean="0"/>
              <a:t>What Assertiveness Means</a:t>
            </a:r>
            <a:endParaRPr lang="en-US" dirty="0" smtClean="0"/>
          </a:p>
        </p:txBody>
      </p:sp>
      <p:sp>
        <p:nvSpPr>
          <p:cNvPr id="7171" name="Rectangle 3"/>
          <p:cNvSpPr>
            <a:spLocks noGrp="1" noChangeArrowheads="1"/>
          </p:cNvSpPr>
          <p:nvPr>
            <p:ph type="body" idx="1"/>
          </p:nvPr>
        </p:nvSpPr>
        <p:spPr>
          <a:xfrm>
            <a:off x="228600" y="1828800"/>
            <a:ext cx="8839200" cy="4648200"/>
          </a:xfrm>
        </p:spPr>
        <p:txBody>
          <a:bodyPr/>
          <a:lstStyle/>
          <a:p>
            <a:r>
              <a:rPr lang="en-US" b="1" dirty="0" smtClean="0"/>
              <a:t>Saying what you like or dislike about someone or something without using degradation.</a:t>
            </a:r>
          </a:p>
          <a:p>
            <a:r>
              <a:rPr lang="en-US" b="1" dirty="0" smtClean="0"/>
              <a:t>Getting what you want, but not at the expense of someone else’s self-esteem.</a:t>
            </a:r>
          </a:p>
          <a:p>
            <a:r>
              <a:rPr lang="en-US" b="1" dirty="0" smtClean="0"/>
              <a:t> “feel good” communication.</a:t>
            </a:r>
            <a:r>
              <a:rPr lang="en-US" sz="2400" dirty="0" smtClean="0"/>
              <a:t>  </a:t>
            </a:r>
            <a:endParaRPr lang="en-US" dirty="0" smtClean="0"/>
          </a:p>
          <a:p>
            <a:r>
              <a:rPr lang="en-US" b="1" dirty="0" smtClean="0"/>
              <a:t>“to affirm positively, assuredly, plainly, or strongly.</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smtClean="0"/>
              <a:t>Emphases of Assertiveness  </a:t>
            </a:r>
          </a:p>
        </p:txBody>
      </p:sp>
      <p:sp>
        <p:nvSpPr>
          <p:cNvPr id="8195" name="Rectangle 3"/>
          <p:cNvSpPr>
            <a:spLocks noGrp="1" noChangeArrowheads="1"/>
          </p:cNvSpPr>
          <p:nvPr>
            <p:ph type="body" idx="1"/>
          </p:nvPr>
        </p:nvSpPr>
        <p:spPr/>
        <p:txBody>
          <a:bodyPr/>
          <a:lstStyle/>
          <a:p>
            <a:pPr>
              <a:lnSpc>
                <a:spcPct val="80000"/>
              </a:lnSpc>
            </a:pPr>
            <a:r>
              <a:rPr lang="en-US" sz="2800" b="1" smtClean="0"/>
              <a:t>The assertive person is one who acts in a way he or she respects. </a:t>
            </a:r>
          </a:p>
          <a:p>
            <a:pPr>
              <a:lnSpc>
                <a:spcPct val="80000"/>
              </a:lnSpc>
            </a:pPr>
            <a:endParaRPr lang="en-US" sz="2800" b="1" smtClean="0"/>
          </a:p>
          <a:p>
            <a:pPr>
              <a:lnSpc>
                <a:spcPct val="80000"/>
              </a:lnSpc>
            </a:pPr>
            <a:r>
              <a:rPr lang="en-US" sz="2800" b="1" smtClean="0"/>
              <a:t>The emphasis is on being respected, rather than being liked; </a:t>
            </a:r>
          </a:p>
          <a:p>
            <a:pPr>
              <a:lnSpc>
                <a:spcPct val="80000"/>
              </a:lnSpc>
            </a:pPr>
            <a:endParaRPr lang="en-US" sz="2800" b="1" smtClean="0"/>
          </a:p>
          <a:p>
            <a:pPr>
              <a:lnSpc>
                <a:spcPct val="80000"/>
              </a:lnSpc>
            </a:pPr>
            <a:r>
              <a:rPr lang="en-US" sz="2800" b="1" smtClean="0"/>
              <a:t>self-respect, others’ respect. </a:t>
            </a:r>
          </a:p>
          <a:p>
            <a:pPr>
              <a:lnSpc>
                <a:spcPct val="80000"/>
              </a:lnSpc>
            </a:pPr>
            <a:r>
              <a:rPr lang="en-US" sz="2800" b="1" i="1" smtClean="0"/>
              <a:t>"I believe that… what do you think?"</a:t>
            </a:r>
          </a:p>
          <a:p>
            <a:pPr>
              <a:lnSpc>
                <a:spcPct val="80000"/>
              </a:lnSpc>
            </a:pPr>
            <a:r>
              <a:rPr lang="en-US" sz="2800" b="1" i="1" smtClean="0"/>
              <a:t>"I would like to…"</a:t>
            </a:r>
          </a:p>
          <a:p>
            <a:pPr>
              <a:lnSpc>
                <a:spcPct val="80000"/>
              </a:lnSpc>
            </a:pPr>
            <a:r>
              <a:rPr lang="en-US" sz="2800" b="1" i="1" smtClean="0"/>
              <a:t>"What can we do to resolve this problem?"</a:t>
            </a:r>
            <a:endParaRPr lang="en-US" sz="2800" b="1" smtClean="0"/>
          </a:p>
          <a:p>
            <a:pPr>
              <a:lnSpc>
                <a:spcPct val="80000"/>
              </a:lnSpc>
            </a:pPr>
            <a:endParaRPr lang="en-US" sz="2800"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smtClean="0"/>
              <a:t>Contd.</a:t>
            </a:r>
            <a:endParaRPr lang="en-US" smtClean="0"/>
          </a:p>
        </p:txBody>
      </p:sp>
      <p:sp>
        <p:nvSpPr>
          <p:cNvPr id="9219" name="Rectangle 3"/>
          <p:cNvSpPr>
            <a:spLocks noGrp="1" noChangeArrowheads="1"/>
          </p:cNvSpPr>
          <p:nvPr>
            <p:ph type="body" idx="1"/>
          </p:nvPr>
        </p:nvSpPr>
        <p:spPr/>
        <p:txBody>
          <a:bodyPr/>
          <a:lstStyle/>
          <a:p>
            <a:r>
              <a:rPr lang="en-US" b="1" dirty="0" smtClean="0"/>
              <a:t>The emphasis is on not letting ourselves  pressurized or manipulated.</a:t>
            </a:r>
          </a:p>
          <a:p>
            <a:r>
              <a:rPr lang="en-US" b="1" dirty="0" smtClean="0"/>
              <a:t>The emphasis is on </a:t>
            </a:r>
            <a:r>
              <a:rPr lang="en-US" b="1" i="1" dirty="0" smtClean="0"/>
              <a:t>adequate </a:t>
            </a:r>
            <a:r>
              <a:rPr lang="en-US" b="1" dirty="0" smtClean="0"/>
              <a:t>behavior.</a:t>
            </a:r>
          </a:p>
          <a:p>
            <a:r>
              <a:rPr lang="en-US" b="1" dirty="0" smtClean="0"/>
              <a:t>Inadequate </a:t>
            </a:r>
            <a:r>
              <a:rPr lang="en-US" b="1" dirty="0" err="1" smtClean="0"/>
              <a:t>behaviour</a:t>
            </a:r>
            <a:r>
              <a:rPr lang="en-US" b="1" dirty="0" smtClean="0"/>
              <a:t> leads to self-doubts, which leads to disturbed feelings, which leads to more inadequate </a:t>
            </a:r>
            <a:r>
              <a:rPr lang="en-US" b="1" dirty="0" err="1" smtClean="0"/>
              <a:t>behaviour</a:t>
            </a:r>
            <a:r>
              <a:rPr lang="en-US" b="1" dirty="0" smtClean="0"/>
              <a:t>.</a:t>
            </a:r>
          </a:p>
          <a:p>
            <a:r>
              <a:rPr lang="en-US" b="1" dirty="0" smtClean="0"/>
              <a:t>  Adequate </a:t>
            </a:r>
            <a:r>
              <a:rPr lang="en-US" b="1" dirty="0" err="1" smtClean="0"/>
              <a:t>behaviour</a:t>
            </a:r>
            <a:r>
              <a:rPr lang="en-US" b="1" dirty="0" smtClean="0"/>
              <a:t> breaks this vicious spiral.</a:t>
            </a:r>
          </a:p>
          <a:p>
            <a:r>
              <a:rPr lang="en-US" b="1" dirty="0" smtClean="0"/>
              <a:t>The emphasis is on not letting other people define your role for you to the point where you stop being yourself.</a:t>
            </a:r>
          </a:p>
          <a:p>
            <a:endParaRPr lang="en-US" b="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Kinds of Assertion</a:t>
            </a:r>
            <a:endParaRPr lang="en-US" dirty="0"/>
          </a:p>
        </p:txBody>
      </p:sp>
      <p:sp>
        <p:nvSpPr>
          <p:cNvPr id="3" name="Content Placeholder 2"/>
          <p:cNvSpPr>
            <a:spLocks noGrp="1"/>
          </p:cNvSpPr>
          <p:nvPr>
            <p:ph idx="1"/>
          </p:nvPr>
        </p:nvSpPr>
        <p:spPr/>
        <p:txBody>
          <a:bodyPr/>
          <a:lstStyle/>
          <a:p>
            <a:pPr>
              <a:buNone/>
            </a:pPr>
            <a:r>
              <a:rPr lang="en-US" sz="2800" b="1" dirty="0" smtClean="0">
                <a:solidFill>
                  <a:srgbClr val="C00000"/>
                </a:solidFill>
              </a:rPr>
              <a:t>Basic Assertion</a:t>
            </a:r>
          </a:p>
          <a:p>
            <a:r>
              <a:rPr lang="en-US" sz="2800" dirty="0" smtClean="0"/>
              <a:t>Simply sticking up for your rights</a:t>
            </a:r>
          </a:p>
          <a:p>
            <a:r>
              <a:rPr lang="en-US" sz="2800" dirty="0" smtClean="0"/>
              <a:t>Expressing your beliefs, feelings</a:t>
            </a:r>
          </a:p>
          <a:p>
            <a:r>
              <a:rPr lang="en-US" sz="2800" dirty="0" smtClean="0"/>
              <a:t>Making reasonable requests</a:t>
            </a:r>
          </a:p>
          <a:p>
            <a:r>
              <a:rPr lang="en-US" sz="2800" dirty="0" smtClean="0"/>
              <a:t>Refusing unacceptable demands</a:t>
            </a:r>
          </a:p>
          <a:p>
            <a:r>
              <a:rPr lang="en-US" sz="2800" dirty="0" smtClean="0"/>
              <a:t>Confidence and firmness</a:t>
            </a:r>
          </a:p>
          <a:p>
            <a:pPr>
              <a:buNone/>
            </a:pPr>
            <a:r>
              <a:rPr lang="en-US" sz="2400" i="1" dirty="0" smtClean="0">
                <a:solidFill>
                  <a:srgbClr val="C00000"/>
                </a:solidFill>
              </a:rPr>
              <a:t>Ex. No thanks- I do not want to go</a:t>
            </a:r>
          </a:p>
          <a:p>
            <a:pPr>
              <a:buNone/>
            </a:pPr>
            <a:r>
              <a:rPr lang="en-US" sz="2400" i="1" dirty="0" smtClean="0">
                <a:solidFill>
                  <a:srgbClr val="C00000"/>
                </a:solidFill>
              </a:rPr>
              <a:t>	Would you please do this work in a given time so that  I can submit it further in the court?</a:t>
            </a:r>
            <a:endParaRPr lang="en-US" sz="2400" i="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fontAlgn="auto" hangingPunct="1">
              <a:spcAft>
                <a:spcPts val="0"/>
              </a:spcAft>
              <a:defRPr/>
            </a:pPr>
            <a:r>
              <a:rPr lang="en-US"/>
              <a:t>Features of Type </a:t>
            </a:r>
            <a:r>
              <a:rPr lang="en-US">
                <a:latin typeface="Times New Roman"/>
              </a:rPr>
              <a:t>‘</a:t>
            </a:r>
            <a:r>
              <a:rPr lang="en-US"/>
              <a:t>A</a:t>
            </a:r>
            <a:r>
              <a:rPr lang="en-US">
                <a:latin typeface="Times New Roman"/>
              </a:rPr>
              <a:t>’</a:t>
            </a:r>
            <a:endParaRPr lang="en-US"/>
          </a:p>
        </p:txBody>
      </p:sp>
      <p:sp>
        <p:nvSpPr>
          <p:cNvPr id="38915" name="Rectangle 3"/>
          <p:cNvSpPr>
            <a:spLocks noGrp="1" noChangeArrowheads="1"/>
          </p:cNvSpPr>
          <p:nvPr>
            <p:ph type="body" idx="1"/>
          </p:nvPr>
        </p:nvSpPr>
        <p:spPr/>
        <p:txBody>
          <a:bodyPr/>
          <a:lstStyle/>
          <a:p>
            <a:pPr eaLnBrk="1" hangingPunct="1">
              <a:buNone/>
            </a:pPr>
            <a:endParaRPr lang="en-US" sz="2400" b="1" dirty="0" smtClean="0"/>
          </a:p>
          <a:p>
            <a:pPr eaLnBrk="1" hangingPunct="1"/>
            <a:r>
              <a:rPr lang="en-US" sz="2400" b="1" dirty="0" smtClean="0"/>
              <a:t>TIME URGENCY</a:t>
            </a:r>
          </a:p>
          <a:p>
            <a:pPr eaLnBrk="1" hangingPunct="1"/>
            <a:r>
              <a:rPr lang="en-US" sz="2400" b="1" dirty="0" smtClean="0"/>
              <a:t>Live in Deadlines and stick to them</a:t>
            </a:r>
          </a:p>
          <a:p>
            <a:pPr eaLnBrk="1" hangingPunct="1"/>
            <a:r>
              <a:rPr lang="en-US" sz="2400" b="1" dirty="0" smtClean="0"/>
              <a:t>AGGRESSIVE COMPETITIVENESS</a:t>
            </a:r>
          </a:p>
          <a:p>
            <a:pPr eaLnBrk="1" hangingPunct="1"/>
            <a:r>
              <a:rPr lang="en-US" sz="2400" b="1" dirty="0" smtClean="0"/>
              <a:t>HOSTILITY &amp; MISTRUSTFULNESS</a:t>
            </a:r>
          </a:p>
          <a:p>
            <a:pPr eaLnBrk="1" hangingPunct="1"/>
            <a:r>
              <a:rPr lang="en-US" sz="2400" b="1" dirty="0" err="1" smtClean="0"/>
              <a:t>Workalcholism</a:t>
            </a:r>
            <a:endParaRPr lang="en-US" sz="2400" b="1" dirty="0" smtClean="0"/>
          </a:p>
          <a:p>
            <a:pPr eaLnBrk="1" hangingPunct="1"/>
            <a:r>
              <a:rPr lang="en-US" sz="2400" b="1" dirty="0" smtClean="0"/>
              <a:t>Perfectionism</a:t>
            </a:r>
          </a:p>
          <a:p>
            <a:pPr eaLnBrk="1" hangingPunct="1"/>
            <a:endParaRPr lang="en-US" sz="2400" b="1" dirty="0" smtClean="0"/>
          </a:p>
          <a:p>
            <a:pPr eaLnBrk="1" hangingPunct="1"/>
            <a:r>
              <a:rPr lang="en-US" sz="2400" b="1" dirty="0" smtClean="0"/>
              <a:t>Three STEP Strategy for changing TYPE ‘A’ </a:t>
            </a:r>
          </a:p>
          <a:p>
            <a:pPr eaLnBrk="1" hangingPunct="1"/>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Empathic Assertion</a:t>
            </a:r>
            <a:endParaRPr lang="en-US" dirty="0"/>
          </a:p>
        </p:txBody>
      </p:sp>
      <p:sp>
        <p:nvSpPr>
          <p:cNvPr id="3" name="Content Placeholder 2"/>
          <p:cNvSpPr>
            <a:spLocks noGrp="1"/>
          </p:cNvSpPr>
          <p:nvPr>
            <p:ph idx="1"/>
          </p:nvPr>
        </p:nvSpPr>
        <p:spPr/>
        <p:txBody>
          <a:bodyPr/>
          <a:lstStyle/>
          <a:p>
            <a:r>
              <a:rPr lang="en-US" dirty="0" smtClean="0"/>
              <a:t>Used When disagreeing with someone</a:t>
            </a:r>
          </a:p>
          <a:p>
            <a:r>
              <a:rPr lang="en-US" dirty="0" smtClean="0"/>
              <a:t>You respect the other opinion but still stick to your own.</a:t>
            </a:r>
          </a:p>
          <a:p>
            <a:r>
              <a:rPr lang="en-US" sz="2400" i="1" dirty="0" smtClean="0">
                <a:solidFill>
                  <a:srgbClr val="C00000"/>
                </a:solidFill>
              </a:rPr>
              <a:t>Ex. Yes, I can see you would like your  payment to be made  now, but I am not willing to pay till the work is completed to my satisfaction.</a:t>
            </a:r>
          </a:p>
          <a:p>
            <a:pPr>
              <a:buNone/>
            </a:pPr>
            <a:endParaRPr lang="en-US" sz="2400" i="1" dirty="0" smtClean="0">
              <a:solidFill>
                <a:srgbClr val="C00000"/>
              </a:solidFill>
            </a:endParaRPr>
          </a:p>
          <a:p>
            <a:r>
              <a:rPr lang="en-US" sz="2400" i="1" dirty="0" smtClean="0">
                <a:solidFill>
                  <a:srgbClr val="C00000"/>
                </a:solidFill>
              </a:rPr>
              <a:t>I can see why you like this music to be played but is  a bit loud for me and others to do their work properly in office.</a:t>
            </a:r>
          </a:p>
          <a:p>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Escalating Assertion</a:t>
            </a:r>
            <a:endParaRPr lang="en-US" dirty="0"/>
          </a:p>
        </p:txBody>
      </p:sp>
      <p:sp>
        <p:nvSpPr>
          <p:cNvPr id="3" name="Content Placeholder 2"/>
          <p:cNvSpPr>
            <a:spLocks noGrp="1"/>
          </p:cNvSpPr>
          <p:nvPr>
            <p:ph idx="1"/>
          </p:nvPr>
        </p:nvSpPr>
        <p:spPr/>
        <p:txBody>
          <a:bodyPr/>
          <a:lstStyle/>
          <a:p>
            <a:r>
              <a:rPr lang="en-US" sz="2000" dirty="0" smtClean="0"/>
              <a:t>Way to handle confrontation</a:t>
            </a:r>
          </a:p>
          <a:p>
            <a:r>
              <a:rPr lang="en-US" sz="2000" dirty="0" smtClean="0"/>
              <a:t>Starting out with minimum assertion</a:t>
            </a:r>
          </a:p>
          <a:p>
            <a:r>
              <a:rPr lang="en-US" sz="2000" dirty="0" smtClean="0"/>
              <a:t>Escalating to stronger level as you need</a:t>
            </a:r>
          </a:p>
          <a:p>
            <a:pPr>
              <a:buNone/>
            </a:pPr>
            <a:r>
              <a:rPr lang="en-US" sz="2000" dirty="0" smtClean="0"/>
              <a:t>Ex. </a:t>
            </a:r>
          </a:p>
          <a:p>
            <a:r>
              <a:rPr lang="en-US" sz="2000" b="1" i="1" dirty="0" smtClean="0">
                <a:solidFill>
                  <a:srgbClr val="C00000"/>
                </a:solidFill>
              </a:rPr>
              <a:t>Him: </a:t>
            </a:r>
            <a:r>
              <a:rPr lang="en-US" sz="2000" i="1" dirty="0" smtClean="0">
                <a:solidFill>
                  <a:srgbClr val="C00000"/>
                </a:solidFill>
              </a:rPr>
              <a:t>Would you like to support the orphans’ home</a:t>
            </a:r>
          </a:p>
          <a:p>
            <a:r>
              <a:rPr lang="en-US" sz="2000" b="1" i="1" dirty="0" smtClean="0">
                <a:solidFill>
                  <a:srgbClr val="C00000"/>
                </a:solidFill>
              </a:rPr>
              <a:t>You: </a:t>
            </a:r>
            <a:r>
              <a:rPr lang="en-US" sz="2000" i="1" dirty="0" smtClean="0">
                <a:solidFill>
                  <a:srgbClr val="C00000"/>
                </a:solidFill>
              </a:rPr>
              <a:t>No thanks.</a:t>
            </a:r>
          </a:p>
          <a:p>
            <a:r>
              <a:rPr lang="en-US" sz="2000" b="1" i="1" dirty="0" smtClean="0">
                <a:solidFill>
                  <a:srgbClr val="C00000"/>
                </a:solidFill>
              </a:rPr>
              <a:t>Him: </a:t>
            </a:r>
            <a:r>
              <a:rPr lang="en-US" sz="2000" i="1" dirty="0" smtClean="0">
                <a:solidFill>
                  <a:srgbClr val="C00000"/>
                </a:solidFill>
              </a:rPr>
              <a:t>I think, it is a worthy cause. Everyone else is supporting.</a:t>
            </a:r>
          </a:p>
          <a:p>
            <a:r>
              <a:rPr lang="en-US" sz="2000" b="1" i="1" dirty="0" smtClean="0">
                <a:solidFill>
                  <a:srgbClr val="C00000"/>
                </a:solidFill>
              </a:rPr>
              <a:t>You: </a:t>
            </a:r>
            <a:r>
              <a:rPr lang="en-US" sz="2000" i="1" dirty="0" smtClean="0">
                <a:solidFill>
                  <a:srgbClr val="C00000"/>
                </a:solidFill>
              </a:rPr>
              <a:t>I appreciate that you see it as a worthy cause but this is not  the one I want to support.</a:t>
            </a:r>
          </a:p>
          <a:p>
            <a:r>
              <a:rPr lang="en-US" sz="2000" b="1" i="1" dirty="0" smtClean="0">
                <a:solidFill>
                  <a:srgbClr val="C00000"/>
                </a:solidFill>
              </a:rPr>
              <a:t>Him: </a:t>
            </a:r>
            <a:r>
              <a:rPr lang="en-US" sz="2000" i="1" dirty="0" smtClean="0">
                <a:solidFill>
                  <a:srgbClr val="C00000"/>
                </a:solidFill>
              </a:rPr>
              <a:t>How can you be so miser for this  worthy cause?</a:t>
            </a:r>
          </a:p>
          <a:p>
            <a:r>
              <a:rPr lang="en-US" sz="2000" b="1" i="1" dirty="0" smtClean="0">
                <a:solidFill>
                  <a:srgbClr val="C00000"/>
                </a:solidFill>
              </a:rPr>
              <a:t>You: </a:t>
            </a:r>
            <a:r>
              <a:rPr lang="en-US" sz="2000" i="1" dirty="0" smtClean="0">
                <a:solidFill>
                  <a:srgbClr val="C00000"/>
                </a:solidFill>
              </a:rPr>
              <a:t>I am sure, you are disappointed that I don’t share your views  but  your being rude is  not going to convince  me for </a:t>
            </a:r>
            <a:r>
              <a:rPr lang="en-US" sz="2000" i="1" dirty="0" err="1" smtClean="0">
                <a:solidFill>
                  <a:srgbClr val="C00000"/>
                </a:solidFill>
              </a:rPr>
              <a:t>that.Please</a:t>
            </a:r>
            <a:r>
              <a:rPr lang="en-US" sz="2000" i="1" dirty="0" smtClean="0">
                <a:solidFill>
                  <a:srgbClr val="C00000"/>
                </a:solidFill>
              </a:rPr>
              <a:t> go and stop pressurizing me.</a:t>
            </a:r>
          </a:p>
          <a:p>
            <a:endParaRPr lang="en-US" sz="20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Confrontative</a:t>
            </a:r>
            <a:r>
              <a:rPr lang="en-US" dirty="0" smtClean="0"/>
              <a:t> Assertion</a:t>
            </a:r>
            <a:endParaRPr lang="en-US" dirty="0"/>
          </a:p>
        </p:txBody>
      </p:sp>
      <p:sp>
        <p:nvSpPr>
          <p:cNvPr id="3" name="Content Placeholder 2"/>
          <p:cNvSpPr>
            <a:spLocks noGrp="1"/>
          </p:cNvSpPr>
          <p:nvPr>
            <p:ph idx="1"/>
          </p:nvPr>
        </p:nvSpPr>
        <p:spPr/>
        <p:txBody>
          <a:bodyPr/>
          <a:lstStyle/>
          <a:p>
            <a:r>
              <a:rPr lang="en-US" dirty="0" smtClean="0"/>
              <a:t>When someone says one thing and does another thing.</a:t>
            </a:r>
          </a:p>
          <a:p>
            <a:r>
              <a:rPr lang="en-US" dirty="0" smtClean="0"/>
              <a:t>You objectively point out contradiction</a:t>
            </a:r>
          </a:p>
          <a:p>
            <a:r>
              <a:rPr lang="en-US" dirty="0" smtClean="0"/>
              <a:t>Reasonably request for change</a:t>
            </a:r>
          </a:p>
          <a:p>
            <a:endParaRPr lang="en-US" dirty="0" smtClean="0"/>
          </a:p>
          <a:p>
            <a:r>
              <a:rPr lang="en-US" sz="2400" i="1" dirty="0" smtClean="0">
                <a:solidFill>
                  <a:srgbClr val="C00000"/>
                </a:solidFill>
              </a:rPr>
              <a:t>Ex. You said that you would complete this task  the first in the morning but you have yet to start and  it is afternoon by now. I would like you to start immediately and complete by  tomorrow  morning.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Assertion</a:t>
            </a:r>
            <a:endParaRPr lang="en-US" dirty="0"/>
          </a:p>
        </p:txBody>
      </p:sp>
      <p:sp>
        <p:nvSpPr>
          <p:cNvPr id="3" name="Content Placeholder 2"/>
          <p:cNvSpPr>
            <a:spLocks noGrp="1"/>
          </p:cNvSpPr>
          <p:nvPr>
            <p:ph idx="1"/>
          </p:nvPr>
        </p:nvSpPr>
        <p:spPr/>
        <p:txBody>
          <a:bodyPr/>
          <a:lstStyle/>
          <a:p>
            <a:r>
              <a:rPr lang="en-US" dirty="0" smtClean="0"/>
              <a:t>Used when other person’s actions and words make You feel bad.</a:t>
            </a:r>
          </a:p>
          <a:p>
            <a:r>
              <a:rPr lang="en-US" dirty="0" smtClean="0"/>
              <a:t>You make a plain request to change</a:t>
            </a:r>
          </a:p>
          <a:p>
            <a:endParaRPr lang="en-US" dirty="0" smtClean="0"/>
          </a:p>
          <a:p>
            <a:r>
              <a:rPr lang="en-US" sz="2400" i="1" dirty="0" smtClean="0">
                <a:solidFill>
                  <a:srgbClr val="C00000"/>
                </a:solidFill>
              </a:rPr>
              <a:t>Ex. When you talk on mobile in office for personal calls, I can’t get my work done by others and I feel </a:t>
            </a:r>
            <a:r>
              <a:rPr lang="en-US" sz="2400" i="1" dirty="0" err="1" smtClean="0">
                <a:solidFill>
                  <a:srgbClr val="C00000"/>
                </a:solidFill>
              </a:rPr>
              <a:t>angry.I</a:t>
            </a:r>
            <a:r>
              <a:rPr lang="en-US" sz="2400" i="1" dirty="0" smtClean="0">
                <a:solidFill>
                  <a:srgbClr val="C00000"/>
                </a:solidFill>
              </a:rPr>
              <a:t> would prefer, you use your cell only for genuinely urgent calls in office please.</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b="1" smtClean="0"/>
              <a:t>Assert vs. Agress</a:t>
            </a:r>
            <a:endParaRPr lang="en-US" smtClean="0"/>
          </a:p>
        </p:txBody>
      </p:sp>
      <p:sp>
        <p:nvSpPr>
          <p:cNvPr id="2052" name="Rectangle 3"/>
          <p:cNvSpPr>
            <a:spLocks noGrp="1" noChangeArrowheads="1"/>
          </p:cNvSpPr>
          <p:nvPr>
            <p:ph type="body" idx="1"/>
          </p:nvPr>
        </p:nvSpPr>
        <p:spPr/>
        <p:txBody>
          <a:bodyPr/>
          <a:lstStyle/>
          <a:p>
            <a:r>
              <a:rPr lang="en-US" sz="2400" dirty="0" smtClean="0"/>
              <a:t>It is an act of verbal pushing and shoving, with no consideration for the other person’s self-esteem.</a:t>
            </a:r>
          </a:p>
          <a:p>
            <a:r>
              <a:rPr lang="en-US" sz="2400" dirty="0" smtClean="0"/>
              <a:t>When the other person does not comply or agree, the aggressor insists that he or she is “dumb” or “stupid” or “crazy” for not agreeing.</a:t>
            </a:r>
          </a:p>
          <a:p>
            <a:pPr>
              <a:lnSpc>
                <a:spcPct val="80000"/>
              </a:lnSpc>
            </a:pPr>
            <a:r>
              <a:rPr lang="en-US" sz="2400" dirty="0" smtClean="0"/>
              <a:t>Assertiveness is not aggressiveness.  Aggressiveness provokes counter-aggression.  Assertiveness does not.</a:t>
            </a:r>
          </a:p>
          <a:p>
            <a:pPr>
              <a:lnSpc>
                <a:spcPct val="80000"/>
              </a:lnSpc>
            </a:pPr>
            <a:r>
              <a:rPr lang="en-US" sz="2400" dirty="0" smtClean="0"/>
              <a:t>Aggress is demanding, in a bossy and demeaning way, that someone obey your wishes. </a:t>
            </a:r>
          </a:p>
          <a:p>
            <a:pPr>
              <a:lnSpc>
                <a:spcPct val="80000"/>
              </a:lnSpc>
            </a:pPr>
            <a:r>
              <a:rPr lang="en-US" sz="2400" i="1" dirty="0" smtClean="0"/>
              <a:t>"Don’t ask questions – just do it…"</a:t>
            </a:r>
          </a:p>
          <a:p>
            <a:pPr>
              <a:lnSpc>
                <a:spcPct val="80000"/>
              </a:lnSpc>
            </a:pPr>
            <a:r>
              <a:rPr lang="en-US" sz="2400" i="1" dirty="0" smtClean="0"/>
              <a:t>"That’s stupid."</a:t>
            </a:r>
          </a:p>
          <a:p>
            <a:pPr>
              <a:lnSpc>
                <a:spcPct val="80000"/>
              </a:lnSpc>
            </a:pPr>
            <a:r>
              <a:rPr lang="en-US" sz="2400" i="1" dirty="0" smtClean="0"/>
              <a:t>"Its nothing to do with me – its all your fault."</a:t>
            </a:r>
            <a:endParaRPr lang="en-US" sz="2400" dirty="0" smtClean="0"/>
          </a:p>
          <a:p>
            <a:pPr>
              <a:lnSpc>
                <a:spcPct val="8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b="1" smtClean="0"/>
              <a:t>Passive Behaviour</a:t>
            </a:r>
            <a:endParaRPr lang="en-US" smtClean="0"/>
          </a:p>
        </p:txBody>
      </p:sp>
      <p:sp>
        <p:nvSpPr>
          <p:cNvPr id="3076" name="Rectangle 3"/>
          <p:cNvSpPr>
            <a:spLocks noGrp="1" noChangeArrowheads="1"/>
          </p:cNvSpPr>
          <p:nvPr>
            <p:ph type="body" idx="1"/>
          </p:nvPr>
        </p:nvSpPr>
        <p:spPr>
          <a:xfrm>
            <a:off x="685800" y="2057400"/>
            <a:ext cx="8153400" cy="4419600"/>
          </a:xfrm>
        </p:spPr>
        <p:txBody>
          <a:bodyPr/>
          <a:lstStyle/>
          <a:p>
            <a:r>
              <a:rPr lang="en-US" sz="2400" dirty="0" smtClean="0"/>
              <a:t>At the opposite end of the scale from aggression is nonassertive or passive </a:t>
            </a:r>
            <a:r>
              <a:rPr lang="en-US" sz="2400" dirty="0" err="1" smtClean="0"/>
              <a:t>behaviour</a:t>
            </a:r>
            <a:r>
              <a:rPr lang="en-US" sz="2400" dirty="0" smtClean="0"/>
              <a:t>.</a:t>
            </a:r>
          </a:p>
          <a:p>
            <a:r>
              <a:rPr lang="en-US" sz="2400" dirty="0" smtClean="0"/>
              <a:t>do not have the skill to ask what they want.</a:t>
            </a:r>
          </a:p>
          <a:p>
            <a:r>
              <a:rPr lang="en-US" sz="2400" dirty="0" smtClean="0"/>
              <a:t> mode of operation is to manipulate.</a:t>
            </a:r>
          </a:p>
          <a:p>
            <a:r>
              <a:rPr lang="en-US" sz="2400" dirty="0" smtClean="0"/>
              <a:t> sit back wishing that someone would notice their needs and fulfill them, or they set up subtle and round about ways of getting what they want.</a:t>
            </a:r>
          </a:p>
          <a:p>
            <a:r>
              <a:rPr lang="en-US" sz="2400" dirty="0" smtClean="0"/>
              <a:t>Manipulators use guilt to get others to do what they want.</a:t>
            </a:r>
          </a:p>
          <a:p>
            <a:r>
              <a:rPr lang="en-US" sz="2400" dirty="0" smtClean="0"/>
              <a:t>They control others with </a:t>
            </a:r>
            <a:r>
              <a:rPr lang="en-US" sz="2400" dirty="0" err="1" smtClean="0"/>
              <a:t>shoulds</a:t>
            </a:r>
            <a:r>
              <a:rPr lang="en-US" sz="2400" dirty="0" smtClean="0"/>
              <a:t>, </a:t>
            </a:r>
            <a:r>
              <a:rPr lang="en-US" sz="2400" dirty="0" err="1" smtClean="0"/>
              <a:t>oughts</a:t>
            </a:r>
            <a:r>
              <a:rPr lang="en-US" sz="2400" dirty="0" smtClean="0"/>
              <a:t>, and ifs.</a:t>
            </a:r>
          </a:p>
          <a:p>
            <a:r>
              <a:rPr lang="en-US" sz="2400" dirty="0" smtClean="0"/>
              <a:t>Non-assertiveness is highly related to low self-concept.  </a:t>
            </a:r>
          </a:p>
          <a:p>
            <a:endParaRPr lang="en-US" sz="2400" dirty="0" smtClean="0"/>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457200" y="0"/>
          <a:ext cx="7924800" cy="6858000"/>
        </p:xfrm>
        <a:graphic>
          <a:graphicData uri="http://schemas.openxmlformats.org/presentationml/2006/ole">
            <p:oleObj spid="_x0000_s5122" name="Photo Editor Photo" r:id="rId3" imgW="9914286" imgH="13533333" progId="">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8"/>
          <p:cNvSpPr>
            <a:spLocks noChangeArrowheads="1"/>
          </p:cNvSpPr>
          <p:nvPr/>
        </p:nvSpPr>
        <p:spPr bwMode="auto">
          <a:xfrm>
            <a:off x="3810000" y="558800"/>
            <a:ext cx="2286000" cy="579438"/>
          </a:xfrm>
          <a:prstGeom prst="rect">
            <a:avLst/>
          </a:prstGeom>
          <a:noFill/>
          <a:ln w="9525">
            <a:noFill/>
            <a:miter lim="800000"/>
            <a:headEnd/>
            <a:tailEnd/>
          </a:ln>
        </p:spPr>
        <p:txBody>
          <a:bodyPr anchor="ctr">
            <a:spAutoFit/>
          </a:bodyPr>
          <a:lstStyle/>
          <a:p>
            <a:r>
              <a:rPr lang="en-US" sz="3200" b="1"/>
              <a:t>Passivity</a:t>
            </a:r>
            <a:endParaRPr lang="en-US" sz="5400"/>
          </a:p>
        </p:txBody>
      </p:sp>
      <p:graphicFrame>
        <p:nvGraphicFramePr>
          <p:cNvPr id="35883" name="Group 43"/>
          <p:cNvGraphicFramePr>
            <a:graphicFrameLocks noGrp="1"/>
          </p:cNvGraphicFramePr>
          <p:nvPr/>
        </p:nvGraphicFramePr>
        <p:xfrm>
          <a:off x="838200" y="1524000"/>
          <a:ext cx="7391400" cy="3749040"/>
        </p:xfrm>
        <a:graphic>
          <a:graphicData uri="http://schemas.openxmlformats.org/drawingml/2006/table">
            <a:tbl>
              <a:tblPr/>
              <a:tblGrid>
                <a:gridCol w="3695700"/>
                <a:gridCol w="3695700"/>
              </a:tblGrid>
              <a:tr h="30146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accent1"/>
                          </a:solidFill>
                          <a:effectLst/>
                          <a:latin typeface="Times New Roman" charset="0"/>
                        </a:rPr>
                        <a:t>Effects on you</a:t>
                      </a:r>
                      <a:r>
                        <a:rPr kumimoji="0" lang="en-US" sz="2100" b="0" i="0" u="none" strike="noStrike" cap="none" normalizeH="0" baseline="0" dirty="0" smtClean="0">
                          <a:ln>
                            <a:noFill/>
                          </a:ln>
                          <a:solidFill>
                            <a:schemeClr val="accent1"/>
                          </a:solidFill>
                          <a:effectLst/>
                          <a:latin typeface="Times New Roman" charset="0"/>
                        </a:rPr>
                        <a:t> </a:t>
                      </a:r>
                      <a:endParaRPr kumimoji="0" lang="en-US" sz="4400" b="0" i="0" u="none" strike="noStrike" cap="none" normalizeH="0" baseline="0" dirty="0" smtClean="0">
                        <a:ln>
                          <a:noFill/>
                        </a:ln>
                        <a:solidFill>
                          <a:schemeClr val="accent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charset="0"/>
                        </a:rPr>
                        <a:t>Short term:</a:t>
                      </a:r>
                      <a:endParaRPr kumimoji="0" lang="en-US" sz="2100" b="1"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Relief as have avoided conflict.</a:t>
                      </a:r>
                      <a:r>
                        <a:rPr kumimoji="0" lang="en-US" sz="2100" b="0" i="0" u="none" strike="noStrike" cap="none" normalizeH="0" baseline="0" dirty="0" smtClean="0">
                          <a:ln>
                            <a:noFill/>
                          </a:ln>
                          <a:solidFill>
                            <a:schemeClr val="tx1"/>
                          </a:solidFill>
                          <a:effectLst/>
                          <a:latin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charset="0"/>
                        </a:rPr>
                        <a:t>Long term:</a:t>
                      </a:r>
                      <a:endParaRPr kumimoji="0" lang="en-US" sz="2100" b="1"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Growing loss of self-esteem</a:t>
                      </a:r>
                      <a:r>
                        <a:rPr kumimoji="0" lang="en-US" sz="2100" b="0" i="0" u="none" strike="noStrike" cap="none" normalizeH="0" baseline="0" dirty="0" smtClean="0">
                          <a:ln>
                            <a:noFill/>
                          </a:ln>
                          <a:solidFill>
                            <a:schemeClr val="tx1"/>
                          </a:solidFill>
                          <a:effectLst/>
                          <a:latin typeface="Times New Roman" charset="0"/>
                        </a:rPr>
                        <a:t> </a:t>
                      </a:r>
                      <a:endParaRPr kumimoji="0" lang="en-US" sz="4400" b="0"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Less able to act assertively.</a:t>
                      </a:r>
                      <a:r>
                        <a:rPr kumimoji="0" lang="en-US" sz="2100" b="0" i="0" u="none" strike="noStrike" cap="none" normalizeH="0" baseline="0" dirty="0" smtClean="0">
                          <a:ln>
                            <a:noFill/>
                          </a:ln>
                          <a:solidFill>
                            <a:schemeClr val="tx1"/>
                          </a:solidFill>
                          <a:effectLst/>
                          <a:latin typeface="Times New Roman" charset="0"/>
                        </a:rPr>
                        <a:t> </a:t>
                      </a:r>
                      <a:endParaRPr kumimoji="0" lang="en-US" sz="4400" b="0"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Risk of more medical problems e.g. headaches.</a:t>
                      </a:r>
                      <a:r>
                        <a:rPr kumimoji="0" lang="en-US" sz="2100" b="0" i="0" u="none" strike="noStrike" cap="none" normalizeH="0" baseline="0" dirty="0" smtClean="0">
                          <a:ln>
                            <a:noFill/>
                          </a:ln>
                          <a:solidFill>
                            <a:schemeClr val="tx1"/>
                          </a:solidFill>
                          <a:effectLst/>
                          <a:latin typeface="Times New Roman" charset="0"/>
                        </a:rPr>
                        <a:t> </a:t>
                      </a:r>
                      <a:endParaRPr kumimoji="0" lang="en-US" sz="4400" b="0" i="0" u="none" strike="noStrike" cap="none" normalizeH="0" baseline="0" dirty="0" smtClean="0">
                        <a:ln>
                          <a:noFill/>
                        </a:ln>
                        <a:solidFill>
                          <a:schemeClr val="tx1"/>
                        </a:solidFill>
                        <a:effectLst/>
                        <a:latin typeface="Times New Roman"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accent1"/>
                          </a:solidFill>
                          <a:effectLst/>
                          <a:latin typeface="Times New Roman" charset="0"/>
                        </a:rPr>
                        <a:t>Effects on others</a:t>
                      </a:r>
                      <a:r>
                        <a:rPr kumimoji="0" lang="en-US" sz="2100" b="0" i="0" u="none" strike="noStrike" cap="none" normalizeH="0" baseline="0" dirty="0" smtClean="0">
                          <a:ln>
                            <a:noFill/>
                          </a:ln>
                          <a:solidFill>
                            <a:schemeClr val="tx1"/>
                          </a:solidFill>
                          <a:effectLst/>
                          <a:latin typeface="Times New Roman"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People may feel sorry for you.</a:t>
                      </a:r>
                      <a:r>
                        <a:rPr kumimoji="0" lang="en-US" sz="2100" b="0" i="0" u="none" strike="noStrike" cap="none" normalizeH="0" baseline="0" dirty="0" smtClean="0">
                          <a:ln>
                            <a:noFill/>
                          </a:ln>
                          <a:solidFill>
                            <a:schemeClr val="tx1"/>
                          </a:solidFill>
                          <a:effectLst/>
                          <a:latin typeface="Times New Roman" charset="0"/>
                        </a:rPr>
                        <a:t> </a:t>
                      </a:r>
                      <a:endParaRPr kumimoji="0" lang="en-US" sz="4400" b="0"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They may take advantage of you.</a:t>
                      </a:r>
                      <a:r>
                        <a:rPr kumimoji="0" lang="en-US" sz="2100" b="0" i="0" u="none" strike="noStrike" cap="none" normalizeH="0" baseline="0" dirty="0" smtClean="0">
                          <a:ln>
                            <a:noFill/>
                          </a:ln>
                          <a:solidFill>
                            <a:schemeClr val="tx1"/>
                          </a:solidFill>
                          <a:effectLst/>
                          <a:latin typeface="Times New Roman" charset="0"/>
                        </a:rPr>
                        <a:t> </a:t>
                      </a:r>
                      <a:endParaRPr kumimoji="0" lang="en-US" sz="4400" b="0"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charset="0"/>
                        </a:rPr>
                        <a:t>They may restrict contact with you.</a:t>
                      </a:r>
                      <a:r>
                        <a:rPr kumimoji="0" lang="en-US" sz="2100" b="0" i="0" u="none" strike="noStrike" cap="none" normalizeH="0" baseline="0" dirty="0" smtClean="0">
                          <a:ln>
                            <a:noFill/>
                          </a:ln>
                          <a:solidFill>
                            <a:schemeClr val="tx1"/>
                          </a:solidFill>
                          <a:effectLst/>
                          <a:latin typeface="Times New Roman" charset="0"/>
                        </a:rPr>
                        <a:t> </a:t>
                      </a:r>
                      <a:endParaRPr kumimoji="0" lang="en-US" sz="4400" b="0" i="0" u="none" strike="noStrike" cap="none" normalizeH="0" baseline="0" dirty="0" smtClean="0">
                        <a:ln>
                          <a:noFill/>
                        </a:ln>
                        <a:solidFill>
                          <a:schemeClr val="tx1"/>
                        </a:solidFill>
                        <a:effectLst/>
                        <a:latin typeface="Times New Roman" charset="0"/>
                      </a:endParaRP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7772400" cy="1143000"/>
          </a:xfrm>
        </p:spPr>
        <p:txBody>
          <a:bodyPr/>
          <a:lstStyle/>
          <a:p>
            <a:r>
              <a:rPr lang="en-US" b="1" smtClean="0"/>
              <a:t>Submissive behaviour</a:t>
            </a:r>
          </a:p>
        </p:txBody>
      </p:sp>
      <p:sp>
        <p:nvSpPr>
          <p:cNvPr id="14339" name="Rectangle 3"/>
          <p:cNvSpPr>
            <a:spLocks noGrp="1" noChangeArrowheads="1"/>
          </p:cNvSpPr>
          <p:nvPr>
            <p:ph type="body" idx="1"/>
          </p:nvPr>
        </p:nvSpPr>
        <p:spPr>
          <a:xfrm>
            <a:off x="228600" y="990600"/>
            <a:ext cx="8915400" cy="5410200"/>
          </a:xfrm>
        </p:spPr>
        <p:txBody>
          <a:bodyPr/>
          <a:lstStyle/>
          <a:p>
            <a:pPr>
              <a:lnSpc>
                <a:spcPct val="80000"/>
              </a:lnSpc>
            </a:pPr>
            <a:endParaRPr lang="en-US" sz="2400" smtClean="0"/>
          </a:p>
          <a:p>
            <a:pPr>
              <a:lnSpc>
                <a:spcPct val="80000"/>
              </a:lnSpc>
            </a:pPr>
            <a:r>
              <a:rPr lang="en-US" sz="2400" smtClean="0"/>
              <a:t>Attempt to gain the approval of others and avoid hurting or upsetting anyone. </a:t>
            </a:r>
          </a:p>
          <a:p>
            <a:pPr>
              <a:lnSpc>
                <a:spcPct val="80000"/>
              </a:lnSpc>
            </a:pPr>
            <a:r>
              <a:rPr lang="en-US" sz="2400" smtClean="0"/>
              <a:t>People who demonstrate submissive behaviour:</a:t>
            </a:r>
          </a:p>
          <a:p>
            <a:pPr>
              <a:lnSpc>
                <a:spcPct val="80000"/>
              </a:lnSpc>
              <a:buFontTx/>
              <a:buNone/>
            </a:pPr>
            <a:r>
              <a:rPr lang="en-US" sz="2400" smtClean="0"/>
              <a:t>	Tend not to stand up for themselves. </a:t>
            </a:r>
          </a:p>
          <a:p>
            <a:pPr>
              <a:lnSpc>
                <a:spcPct val="80000"/>
              </a:lnSpc>
            </a:pPr>
            <a:r>
              <a:rPr lang="en-US" sz="2400" smtClean="0"/>
              <a:t>They may express their views in a very cautious or mild manner, or they may not express them at all. </a:t>
            </a:r>
          </a:p>
          <a:p>
            <a:pPr>
              <a:lnSpc>
                <a:spcPct val="80000"/>
              </a:lnSpc>
            </a:pPr>
            <a:r>
              <a:rPr lang="en-US" sz="2400" smtClean="0"/>
              <a:t>People who behave submissively usually allow others to push ahead of them in career terms and allow others to take credit for work they themselves have completed. They may well resent such actions but are too compliant to do anything about it. </a:t>
            </a:r>
          </a:p>
          <a:p>
            <a:pPr>
              <a:lnSpc>
                <a:spcPct val="80000"/>
              </a:lnSpc>
            </a:pPr>
            <a:r>
              <a:rPr lang="en-US" sz="2400" smtClean="0"/>
              <a:t>Typical submissive statements:</a:t>
            </a:r>
            <a:endParaRPr lang="en-US" sz="2400" i="1" smtClean="0"/>
          </a:p>
          <a:p>
            <a:pPr>
              <a:lnSpc>
                <a:spcPct val="80000"/>
              </a:lnSpc>
            </a:pPr>
            <a:r>
              <a:rPr lang="en-US" sz="2400" i="1" smtClean="0"/>
              <a:t>"I’m sorry to take up your time but…"</a:t>
            </a:r>
          </a:p>
          <a:p>
            <a:pPr>
              <a:lnSpc>
                <a:spcPct val="80000"/>
              </a:lnSpc>
            </a:pPr>
            <a:r>
              <a:rPr lang="en-US" sz="2400" i="1" smtClean="0"/>
              <a:t>"Would you be upset if we…"</a:t>
            </a:r>
          </a:p>
          <a:p>
            <a:pPr>
              <a:lnSpc>
                <a:spcPct val="80000"/>
              </a:lnSpc>
            </a:pPr>
            <a:r>
              <a:rPr lang="en-US" sz="2400" i="1" smtClean="0"/>
              <a:t>"Its only my opinion but…"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03" name="Group 87"/>
          <p:cNvGraphicFramePr>
            <a:graphicFrameLocks noGrp="1"/>
          </p:cNvGraphicFramePr>
          <p:nvPr/>
        </p:nvGraphicFramePr>
        <p:xfrm>
          <a:off x="0" y="76200"/>
          <a:ext cx="9144000" cy="6857684"/>
        </p:xfrm>
        <a:graphic>
          <a:graphicData uri="http://schemas.openxmlformats.org/drawingml/2006/table">
            <a:tbl>
              <a:tblPr/>
              <a:tblGrid>
                <a:gridCol w="1524000"/>
                <a:gridCol w="3130550"/>
                <a:gridCol w="2244725"/>
                <a:gridCol w="2244725"/>
              </a:tblGrid>
              <a:tr h="990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Body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rPr>
                        <a:t>Language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charset="0"/>
                        </a:rPr>
                        <a:t>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                         Assertive</a:t>
                      </a:r>
                      <a:endParaRPr kumimoji="0" lang="en-US" sz="4800" b="0" i="0" u="none" strike="noStrike" cap="none" normalizeH="0" baseline="0" dirty="0" smtClean="0">
                        <a:ln>
                          <a:noFill/>
                        </a:ln>
                        <a:solidFill>
                          <a:schemeClr val="tx1"/>
                        </a:solidFill>
                        <a:effectLst/>
                        <a:latin typeface="Times New Roman"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Aggressive</a:t>
                      </a:r>
                      <a:endParaRPr kumimoji="0" lang="en-US" sz="4800" b="0" i="0" u="none" strike="noStrike" cap="none" normalizeH="0" baseline="0" dirty="0" smtClean="0">
                        <a:ln>
                          <a:noFill/>
                        </a:ln>
                        <a:solidFill>
                          <a:schemeClr val="tx1"/>
                        </a:solidFill>
                        <a:effectLst/>
                        <a:latin typeface="Times New Roman"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charset="0"/>
                        </a:rPr>
                        <a:t>Passive</a:t>
                      </a:r>
                      <a:endParaRPr kumimoji="0" lang="en-US" sz="4800" b="0" i="0" u="none" strike="noStrike" cap="none" normalizeH="0" baseline="0" dirty="0" smtClean="0">
                        <a:ln>
                          <a:noFill/>
                        </a:ln>
                        <a:solidFill>
                          <a:schemeClr val="tx1"/>
                        </a:solidFill>
                        <a:effectLst/>
                        <a:latin typeface="Times New Roman" charset="0"/>
                      </a:endParaRPr>
                    </a:p>
                  </a:txBody>
                  <a:tcPr horzOverflow="overflow">
                    <a:lnL>
                      <a:noFill/>
                    </a:lnL>
                    <a:lnR cap="flat">
                      <a:noFill/>
                    </a:lnR>
                    <a:lnT cap="fla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rPr>
                        <a:t>Posture</a:t>
                      </a:r>
                      <a:endParaRPr kumimoji="0" lang="en-US" sz="3600" b="0" i="0" u="none" strike="noStrike" cap="none" normalizeH="0" baseline="0" smtClean="0">
                        <a:ln>
                          <a:noFill/>
                        </a:ln>
                        <a:solidFill>
                          <a:schemeClr val="tx1"/>
                        </a:solidFill>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Upright/Straight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Leaning forward</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Shrinking back</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rPr>
                        <a:t>Head</a:t>
                      </a:r>
                      <a:endParaRPr kumimoji="0" lang="en-US" sz="3600" b="0" i="0" u="none" strike="noStrike" cap="none" normalizeH="0" baseline="0" smtClean="0">
                        <a:ln>
                          <a:noFill/>
                        </a:ln>
                        <a:solidFill>
                          <a:schemeClr val="tx1"/>
                        </a:solidFill>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Firm not rigid</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Chin jutting out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Head down</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cap="flat">
                      <a:noFill/>
                    </a:lnR>
                    <a:lnT>
                      <a:noFill/>
                    </a:lnT>
                    <a:lnB>
                      <a:noFill/>
                    </a:lnB>
                    <a:lnTlToBr>
                      <a:noFill/>
                    </a:lnTlToBr>
                    <a:lnBlToTr>
                      <a:noFill/>
                    </a:lnBlToTr>
                    <a:noFill/>
                  </a:tcPr>
                </a:tc>
              </a:tr>
              <a:tr h="1100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rPr>
                        <a:t>Eyes</a:t>
                      </a:r>
                      <a:endParaRPr kumimoji="0" lang="en-US" sz="3600" b="0" i="0" u="none" strike="noStrike" cap="none" normalizeH="0" baseline="0" smtClean="0">
                        <a:ln>
                          <a:noFill/>
                        </a:ln>
                        <a:solidFill>
                          <a:schemeClr val="tx1"/>
                        </a:solidFill>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Direct, not staring, good and regular eye contact.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Strongly focused staring, often piercing or glaring eye contact.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Glancing away, little eye contact.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cap="flat">
                      <a:noFill/>
                    </a:lnR>
                    <a:lnT>
                      <a:noFill/>
                    </a:lnT>
                    <a:lnB>
                      <a:noFill/>
                    </a:lnB>
                    <a:lnTlToBr>
                      <a:noFill/>
                    </a:lnTlToBr>
                    <a:lnBlToTr>
                      <a:noFill/>
                    </a:lnBlToTr>
                    <a:noFill/>
                  </a:tcPr>
                </a:tc>
              </a:tr>
              <a:tr h="693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rPr>
                        <a:t>Face</a:t>
                      </a:r>
                      <a:endParaRPr kumimoji="0" lang="en-US" sz="3600" b="0" i="0" u="none" strike="noStrike" cap="none" normalizeH="0" baseline="0" smtClean="0">
                        <a:ln>
                          <a:noFill/>
                        </a:ln>
                        <a:solidFill>
                          <a:schemeClr val="tx1"/>
                        </a:solidFill>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Expression fits the words.</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Set/Firm.</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Smiling even when upset.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cap="flat">
                      <a:noFill/>
                    </a:lnR>
                    <a:lnT>
                      <a:noFill/>
                    </a:lnT>
                    <a:lnB>
                      <a:noFill/>
                    </a:lnB>
                    <a:lnTlToBr>
                      <a:noFill/>
                    </a:lnTlToBr>
                    <a:lnBlToTr>
                      <a:noFill/>
                    </a:lnBlToTr>
                    <a:noFill/>
                  </a:tcPr>
                </a:tc>
              </a:tr>
              <a:tr h="990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rPr>
                        <a:t>Voice</a:t>
                      </a:r>
                      <a:endParaRPr kumimoji="0" lang="en-US" sz="3600" b="0" i="0" u="none" strike="noStrike" cap="none" normalizeH="0" baseline="0" smtClean="0">
                        <a:ln>
                          <a:noFill/>
                        </a:ln>
                        <a:solidFill>
                          <a:schemeClr val="tx1"/>
                        </a:solidFill>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Well modulated to fit contact.</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Loud/ Emphatic.</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Hesitant/Soft, trailing off at the end of words/sentence.</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cap="flat">
                      <a:noFill/>
                    </a:lnR>
                    <a:lnT>
                      <a:noFill/>
                    </a:lnT>
                    <a:lnB>
                      <a:noFill/>
                    </a:lnB>
                    <a:lnTlToBr>
                      <a:noFill/>
                    </a:lnTlToBr>
                    <a:lnBlToTr>
                      <a:noFill/>
                    </a:lnBlToTr>
                    <a:noFill/>
                  </a:tcPr>
                </a:tc>
              </a:tr>
              <a:tr h="104457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rPr>
                        <a:t>Arms/hands</a:t>
                      </a:r>
                      <a:endParaRPr kumimoji="0" lang="en-US" sz="3600" b="0" i="0" u="none" strike="noStrike" cap="none" normalizeH="0" baseline="0" smtClean="0">
                        <a:ln>
                          <a:noFill/>
                        </a:ln>
                        <a:solidFill>
                          <a:schemeClr val="tx1"/>
                        </a:solidFill>
                        <a:effectLst/>
                        <a:latin typeface="Times New Roman"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Relaxed/Moving easily.</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Controlled Extreme/Sharp gestures/finger pointing</a:t>
                      </a:r>
                      <a:endParaRPr kumimoji="0" lang="en-US" sz="3600" b="0" i="0" u="none" strike="noStrike" cap="none" normalizeH="0" baseline="0" dirty="0" smtClean="0">
                        <a:ln>
                          <a:noFill/>
                        </a:ln>
                        <a:solidFill>
                          <a:schemeClr val="tx1"/>
                        </a:solidFill>
                        <a:effectLst/>
                        <a:latin typeface="Times New Roman"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Aimless/still.</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cap="flat">
                      <a:noFill/>
                    </a:lnR>
                    <a:lnT>
                      <a:noFill/>
                    </a:lnT>
                    <a:lnB>
                      <a:noFill/>
                    </a:lnB>
                    <a:lnTlToBr>
                      <a:noFill/>
                    </a:lnTlToBr>
                    <a:lnBlToTr>
                      <a:noFill/>
                    </a:lnBlToTr>
                    <a:noFill/>
                  </a:tcPr>
                </a:tc>
              </a:tr>
              <a:tr h="693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charset="0"/>
                        </a:rPr>
                        <a:t>Movement/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charset="0"/>
                        </a:rPr>
                        <a:t>Walking</a:t>
                      </a:r>
                      <a:endParaRPr kumimoji="0" lang="en-US" sz="3600" b="0" i="0" u="none" strike="noStrike" cap="none" normalizeH="0" baseline="0" dirty="0" smtClean="0">
                        <a:ln>
                          <a:noFill/>
                        </a:ln>
                        <a:solidFill>
                          <a:schemeClr val="tx1"/>
                        </a:solidFill>
                        <a:effectLst/>
                        <a:latin typeface="Times New Roman"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Measured pace suitable to action.</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charset="0"/>
                        </a:rPr>
                        <a:t>Slow and heavy or fast, deliberate, hard.</a:t>
                      </a:r>
                      <a:endParaRPr kumimoji="0" lang="en-US" sz="3600" b="0" i="0" u="none" strike="noStrike" cap="none" normalizeH="0" baseline="0" smtClean="0">
                        <a:ln>
                          <a:noFill/>
                        </a:ln>
                        <a:solidFill>
                          <a:schemeClr val="tx1"/>
                        </a:solidFill>
                        <a:effectLst/>
                        <a:latin typeface="Times New Roman"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charset="0"/>
                        </a:rPr>
                        <a:t>Slow and hesitant or fast and jerky.</a:t>
                      </a:r>
                      <a:endParaRPr kumimoji="0" lang="en-US" sz="3600" b="0" i="0" u="none" strike="noStrike" cap="none" normalizeH="0" baseline="0" dirty="0" smtClean="0">
                        <a:ln>
                          <a:noFill/>
                        </a:ln>
                        <a:solidFill>
                          <a:schemeClr val="tx1"/>
                        </a:solidFill>
                        <a:effectLst/>
                        <a:latin typeface="Times New Roman"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en-US"/>
              <a:t>STEP 1.  MOTIVATION</a:t>
            </a:r>
          </a:p>
        </p:txBody>
      </p:sp>
      <p:sp>
        <p:nvSpPr>
          <p:cNvPr id="57347" name="Rectangle 3"/>
          <p:cNvSpPr>
            <a:spLocks noGrp="1" noChangeArrowheads="1"/>
          </p:cNvSpPr>
          <p:nvPr>
            <p:ph type="body" idx="1"/>
          </p:nvPr>
        </p:nvSpPr>
        <p:spPr>
          <a:xfrm>
            <a:off x="685800" y="1981200"/>
            <a:ext cx="7772400" cy="4495800"/>
          </a:xfrm>
        </p:spPr>
        <p:txBody>
          <a:bodyPr>
            <a:normAutofit/>
          </a:bodyPr>
          <a:lstStyle/>
          <a:p>
            <a:pPr marL="365760" indent="-256032" eaLnBrk="1" fontAlgn="auto" hangingPunct="1">
              <a:spcAft>
                <a:spcPts val="0"/>
              </a:spcAft>
              <a:buFont typeface="Wingdings 3"/>
              <a:buChar char=""/>
              <a:defRPr/>
            </a:pPr>
            <a:r>
              <a:rPr lang="en-US" sz="2800"/>
              <a:t>Do you believe any of your Type A behaviour increases your risk to coronary problems.</a:t>
            </a:r>
          </a:p>
          <a:p>
            <a:pPr marL="365760" indent="-256032" eaLnBrk="1" fontAlgn="auto" hangingPunct="1">
              <a:spcAft>
                <a:spcPts val="0"/>
              </a:spcAft>
              <a:buFont typeface="Wingdings 3"/>
              <a:buChar char=""/>
              <a:defRPr/>
            </a:pPr>
            <a:r>
              <a:rPr lang="en-US" sz="2800" b="1"/>
              <a:t>Answer of A’s …… </a:t>
            </a:r>
            <a:r>
              <a:rPr lang="en-US" sz="2800"/>
              <a:t>It will never happen to me.</a:t>
            </a:r>
          </a:p>
          <a:p>
            <a:pPr marL="365760" indent="-256032" eaLnBrk="1" fontAlgn="auto" hangingPunct="1">
              <a:spcAft>
                <a:spcPts val="0"/>
              </a:spcAft>
              <a:buFont typeface="Wingdings 3"/>
              <a:buChar char=""/>
              <a:defRPr/>
            </a:pPr>
            <a:r>
              <a:rPr lang="en-US" sz="2800" i="1"/>
              <a:t>Prior occurrence of a heart attack, A’s are notorious for denying their tendencies and for refusing to alter life styles</a:t>
            </a:r>
          </a:p>
          <a:p>
            <a:pPr marL="365760" indent="-256032" eaLnBrk="1" fontAlgn="auto" hangingPunct="1">
              <a:spcAft>
                <a:spcPts val="0"/>
              </a:spcAft>
              <a:buFont typeface="Wingdings 3"/>
              <a:buChar char=""/>
              <a:defRPr/>
            </a:pPr>
            <a:endParaRPr lang="en-US" sz="2800" i="1"/>
          </a:p>
          <a:p>
            <a:pPr marL="365760" indent="-256032" algn="r" eaLnBrk="1" fontAlgn="auto" hangingPunct="1">
              <a:spcAft>
                <a:spcPts val="0"/>
              </a:spcAft>
              <a:buFont typeface="Wingdings 3"/>
              <a:buChar char=""/>
              <a:defRPr/>
            </a:pPr>
            <a:r>
              <a:rPr lang="en-US" sz="2800"/>
              <a:t>…….Logon Wright</a:t>
            </a:r>
          </a:p>
          <a:p>
            <a:pPr marL="365760" indent="-256032" algn="r" eaLnBrk="1" fontAlgn="auto" hangingPunct="1">
              <a:spcAft>
                <a:spcPts val="0"/>
              </a:spcAft>
              <a:buFont typeface="Wingdings 3"/>
              <a:buChar char=""/>
              <a:defRPr/>
            </a:pPr>
            <a:r>
              <a:rPr lang="en-US" sz="2800"/>
              <a:t>(APA, President)</a:t>
            </a:r>
            <a:endParaRPr lang="en-US"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smtClean="0"/>
              <a:t>ASSERTIVENESS SCALE</a:t>
            </a:r>
            <a:endParaRPr lang="en-US" smtClean="0"/>
          </a:p>
        </p:txBody>
      </p:sp>
      <p:sp>
        <p:nvSpPr>
          <p:cNvPr id="16387" name="Rectangle 3"/>
          <p:cNvSpPr>
            <a:spLocks noGrp="1" noChangeArrowheads="1"/>
          </p:cNvSpPr>
          <p:nvPr>
            <p:ph type="body" idx="1"/>
          </p:nvPr>
        </p:nvSpPr>
        <p:spPr/>
        <p:txBody>
          <a:bodyPr/>
          <a:lstStyle/>
          <a:p>
            <a:endParaRPr lang="en-US" smtClean="0"/>
          </a:p>
          <a:p>
            <a:endParaRPr lang="en-US" smtClean="0"/>
          </a:p>
        </p:txBody>
      </p:sp>
      <p:sp>
        <p:nvSpPr>
          <p:cNvPr id="16388" name="Line 5"/>
          <p:cNvSpPr>
            <a:spLocks noChangeShapeType="1"/>
          </p:cNvSpPr>
          <p:nvPr/>
        </p:nvSpPr>
        <p:spPr bwMode="auto">
          <a:xfrm>
            <a:off x="1524000" y="2362200"/>
            <a:ext cx="6324600" cy="0"/>
          </a:xfrm>
          <a:prstGeom prst="line">
            <a:avLst/>
          </a:prstGeom>
          <a:noFill/>
          <a:ln w="9525">
            <a:solidFill>
              <a:schemeClr val="tx1"/>
            </a:solidFill>
            <a:round/>
            <a:headEnd/>
            <a:tailEnd/>
          </a:ln>
        </p:spPr>
        <p:txBody>
          <a:bodyPr wrap="none" anchor="ctr"/>
          <a:lstStyle/>
          <a:p>
            <a:endParaRPr lang="en-US"/>
          </a:p>
        </p:txBody>
      </p:sp>
      <p:sp>
        <p:nvSpPr>
          <p:cNvPr id="16389" name="Rectangle 6"/>
          <p:cNvSpPr>
            <a:spLocks noChangeArrowheads="1"/>
          </p:cNvSpPr>
          <p:nvPr/>
        </p:nvSpPr>
        <p:spPr bwMode="auto">
          <a:xfrm>
            <a:off x="838200" y="2362200"/>
            <a:ext cx="1600200" cy="381000"/>
          </a:xfrm>
          <a:prstGeom prst="rect">
            <a:avLst/>
          </a:prstGeom>
          <a:solidFill>
            <a:schemeClr val="accent1"/>
          </a:solidFill>
          <a:ln w="9525">
            <a:solidFill>
              <a:schemeClr val="tx1"/>
            </a:solidFill>
            <a:miter lim="800000"/>
            <a:headEnd/>
            <a:tailEnd/>
          </a:ln>
        </p:spPr>
        <p:txBody>
          <a:bodyPr wrap="none" anchor="ctr"/>
          <a:lstStyle/>
          <a:p>
            <a:pPr algn="ctr"/>
            <a:r>
              <a:rPr lang="en-US" b="1"/>
              <a:t>PASSIVE</a:t>
            </a:r>
            <a:endParaRPr lang="en-US"/>
          </a:p>
        </p:txBody>
      </p:sp>
      <p:sp>
        <p:nvSpPr>
          <p:cNvPr id="16390" name="Rectangle 7"/>
          <p:cNvSpPr>
            <a:spLocks noChangeArrowheads="1"/>
          </p:cNvSpPr>
          <p:nvPr/>
        </p:nvSpPr>
        <p:spPr bwMode="auto">
          <a:xfrm>
            <a:off x="3429000" y="2362200"/>
            <a:ext cx="1981200" cy="381000"/>
          </a:xfrm>
          <a:prstGeom prst="rect">
            <a:avLst/>
          </a:prstGeom>
          <a:solidFill>
            <a:schemeClr val="accent1"/>
          </a:solidFill>
          <a:ln w="9525">
            <a:solidFill>
              <a:schemeClr val="tx1"/>
            </a:solidFill>
            <a:miter lim="800000"/>
            <a:headEnd/>
            <a:tailEnd/>
          </a:ln>
        </p:spPr>
        <p:txBody>
          <a:bodyPr wrap="none" anchor="ctr"/>
          <a:lstStyle/>
          <a:p>
            <a:pPr algn="ctr"/>
            <a:r>
              <a:rPr lang="en-US" b="1"/>
              <a:t>ASSERTIVE</a:t>
            </a:r>
            <a:endParaRPr lang="en-US"/>
          </a:p>
        </p:txBody>
      </p:sp>
      <p:sp>
        <p:nvSpPr>
          <p:cNvPr id="16391" name="Rectangle 8"/>
          <p:cNvSpPr>
            <a:spLocks noChangeArrowheads="1"/>
          </p:cNvSpPr>
          <p:nvPr/>
        </p:nvSpPr>
        <p:spPr bwMode="auto">
          <a:xfrm>
            <a:off x="6172200" y="2362200"/>
            <a:ext cx="2057400" cy="381000"/>
          </a:xfrm>
          <a:prstGeom prst="rect">
            <a:avLst/>
          </a:prstGeom>
          <a:solidFill>
            <a:schemeClr val="accent1"/>
          </a:solidFill>
          <a:ln w="9525">
            <a:solidFill>
              <a:schemeClr val="tx1"/>
            </a:solidFill>
            <a:miter lim="800000"/>
            <a:headEnd/>
            <a:tailEnd/>
          </a:ln>
        </p:spPr>
        <p:txBody>
          <a:bodyPr wrap="none" anchor="ctr"/>
          <a:lstStyle/>
          <a:p>
            <a:pPr algn="ctr"/>
            <a:r>
              <a:rPr lang="en-US" b="1"/>
              <a:t>AGRESSIVE</a:t>
            </a:r>
            <a:endParaRPr lang="en-US"/>
          </a:p>
        </p:txBody>
      </p:sp>
      <p:sp>
        <p:nvSpPr>
          <p:cNvPr id="16392" name="Rectangle 9"/>
          <p:cNvSpPr>
            <a:spLocks noChangeArrowheads="1"/>
          </p:cNvSpPr>
          <p:nvPr/>
        </p:nvSpPr>
        <p:spPr bwMode="auto">
          <a:xfrm>
            <a:off x="609600" y="3200400"/>
            <a:ext cx="2133600" cy="3657600"/>
          </a:xfrm>
          <a:prstGeom prst="rect">
            <a:avLst/>
          </a:prstGeom>
          <a:solidFill>
            <a:schemeClr val="tx2"/>
          </a:solidFill>
          <a:ln w="9525">
            <a:solidFill>
              <a:schemeClr val="tx1"/>
            </a:solidFill>
            <a:miter lim="800000"/>
            <a:headEnd/>
            <a:tailEnd/>
          </a:ln>
        </p:spPr>
        <p:txBody>
          <a:bodyPr wrap="none" anchor="ctr"/>
          <a:lstStyle/>
          <a:p>
            <a:r>
              <a:rPr lang="en-US" b="1">
                <a:solidFill>
                  <a:schemeClr val="hlink"/>
                </a:solidFill>
              </a:rPr>
              <a:t>SHY</a:t>
            </a:r>
          </a:p>
          <a:p>
            <a:endParaRPr lang="en-US" b="1">
              <a:solidFill>
                <a:schemeClr val="hlink"/>
              </a:solidFill>
            </a:endParaRPr>
          </a:p>
          <a:p>
            <a:r>
              <a:rPr lang="en-US" sz="2000" b="1">
                <a:solidFill>
                  <a:schemeClr val="hlink"/>
                </a:solidFill>
              </a:rPr>
              <a:t>WITHDRAWING</a:t>
            </a:r>
          </a:p>
          <a:p>
            <a:endParaRPr lang="en-US" sz="2000" b="1">
              <a:solidFill>
                <a:schemeClr val="hlink"/>
              </a:solidFill>
            </a:endParaRPr>
          </a:p>
          <a:p>
            <a:r>
              <a:rPr lang="en-US" sz="2000" b="1">
                <a:solidFill>
                  <a:schemeClr val="hlink"/>
                </a:solidFill>
              </a:rPr>
              <a:t>RELUCTANT TO  </a:t>
            </a:r>
          </a:p>
          <a:p>
            <a:r>
              <a:rPr lang="en-US" sz="2000" b="1">
                <a:solidFill>
                  <a:schemeClr val="hlink"/>
                </a:solidFill>
              </a:rPr>
              <a:t>ASSERT RIGHTS </a:t>
            </a:r>
          </a:p>
          <a:p>
            <a:r>
              <a:rPr lang="en-US" sz="2000" b="1">
                <a:solidFill>
                  <a:schemeClr val="hlink"/>
                </a:solidFill>
              </a:rPr>
              <a:t>&amp; PREVILIGES</a:t>
            </a:r>
          </a:p>
          <a:p>
            <a:endParaRPr lang="en-US" sz="2000" b="1">
              <a:solidFill>
                <a:schemeClr val="hlink"/>
              </a:solidFill>
            </a:endParaRPr>
          </a:p>
          <a:p>
            <a:r>
              <a:rPr lang="en-US" sz="2000" b="1">
                <a:solidFill>
                  <a:schemeClr val="hlink"/>
                </a:solidFill>
              </a:rPr>
              <a:t>SOCIALLY</a:t>
            </a:r>
          </a:p>
          <a:p>
            <a:r>
              <a:rPr lang="en-US" sz="2000" b="1">
                <a:solidFill>
                  <a:schemeClr val="hlink"/>
                </a:solidFill>
              </a:rPr>
              <a:t> INHIBITED</a:t>
            </a:r>
            <a:endParaRPr lang="en-US" b="1">
              <a:solidFill>
                <a:schemeClr val="hlink"/>
              </a:solidFill>
            </a:endParaRPr>
          </a:p>
          <a:p>
            <a:endParaRPr lang="en-US" b="1">
              <a:solidFill>
                <a:schemeClr val="hlink"/>
              </a:solidFill>
            </a:endParaRPr>
          </a:p>
        </p:txBody>
      </p:sp>
      <p:sp>
        <p:nvSpPr>
          <p:cNvPr id="16393" name="Rectangle 10"/>
          <p:cNvSpPr>
            <a:spLocks noChangeArrowheads="1"/>
          </p:cNvSpPr>
          <p:nvPr/>
        </p:nvSpPr>
        <p:spPr bwMode="auto">
          <a:xfrm>
            <a:off x="3276600" y="3200400"/>
            <a:ext cx="2438400" cy="3657600"/>
          </a:xfrm>
          <a:prstGeom prst="rect">
            <a:avLst/>
          </a:prstGeom>
          <a:solidFill>
            <a:schemeClr val="tx2"/>
          </a:solidFill>
          <a:ln w="9525">
            <a:solidFill>
              <a:schemeClr val="tx1"/>
            </a:solidFill>
            <a:miter lim="800000"/>
            <a:headEnd/>
            <a:tailEnd/>
          </a:ln>
        </p:spPr>
        <p:txBody>
          <a:bodyPr wrap="none" anchor="ctr"/>
          <a:lstStyle/>
          <a:p>
            <a:endParaRPr lang="en-US" sz="2000" b="1">
              <a:solidFill>
                <a:schemeClr val="hlink"/>
              </a:solidFill>
            </a:endParaRPr>
          </a:p>
          <a:p>
            <a:endParaRPr lang="en-US" sz="2000" b="1">
              <a:solidFill>
                <a:schemeClr val="hlink"/>
              </a:solidFill>
            </a:endParaRPr>
          </a:p>
          <a:p>
            <a:r>
              <a:rPr lang="en-US" sz="2000" b="1">
                <a:solidFill>
                  <a:schemeClr val="hlink"/>
                </a:solidFill>
              </a:rPr>
              <a:t>MORE</a:t>
            </a:r>
          </a:p>
          <a:p>
            <a:r>
              <a:rPr lang="en-US" sz="2000" b="1">
                <a:solidFill>
                  <a:schemeClr val="hlink"/>
                </a:solidFill>
              </a:rPr>
              <a:t> EXTROVERTED</a:t>
            </a:r>
          </a:p>
          <a:p>
            <a:endParaRPr lang="en-US" sz="2000" b="1">
              <a:solidFill>
                <a:schemeClr val="hlink"/>
              </a:solidFill>
            </a:endParaRPr>
          </a:p>
          <a:p>
            <a:r>
              <a:rPr lang="en-US" sz="2000" b="1">
                <a:solidFill>
                  <a:schemeClr val="hlink"/>
                </a:solidFill>
              </a:rPr>
              <a:t>AWARE OF</a:t>
            </a:r>
          </a:p>
          <a:p>
            <a:r>
              <a:rPr lang="en-US" sz="2000" b="1">
                <a:solidFill>
                  <a:schemeClr val="hlink"/>
                </a:solidFill>
              </a:rPr>
              <a:t> RIGHTS</a:t>
            </a:r>
          </a:p>
          <a:p>
            <a:r>
              <a:rPr lang="en-US" sz="2000" b="1">
                <a:solidFill>
                  <a:schemeClr val="hlink"/>
                </a:solidFill>
              </a:rPr>
              <a:t> &amp; PREVILEGES</a:t>
            </a:r>
          </a:p>
          <a:p>
            <a:endParaRPr lang="en-US" sz="2000" b="1">
              <a:solidFill>
                <a:schemeClr val="hlink"/>
              </a:solidFill>
            </a:endParaRPr>
          </a:p>
          <a:p>
            <a:r>
              <a:rPr lang="en-US" sz="2000" b="1">
                <a:solidFill>
                  <a:schemeClr val="hlink"/>
                </a:solidFill>
              </a:rPr>
              <a:t>USES THEM </a:t>
            </a:r>
          </a:p>
          <a:p>
            <a:r>
              <a:rPr lang="en-US" sz="2000" b="1">
                <a:solidFill>
                  <a:schemeClr val="hlink"/>
                </a:solidFill>
              </a:rPr>
              <a:t>CONSTRUCTIVELY</a:t>
            </a:r>
          </a:p>
          <a:p>
            <a:endParaRPr lang="en-US" sz="2000" b="1">
              <a:solidFill>
                <a:schemeClr val="hlink"/>
              </a:solidFill>
            </a:endParaRPr>
          </a:p>
          <a:p>
            <a:r>
              <a:rPr lang="en-US" sz="2000" b="1">
                <a:solidFill>
                  <a:schemeClr val="hlink"/>
                </a:solidFill>
              </a:rPr>
              <a:t>SOCIALLY</a:t>
            </a:r>
          </a:p>
          <a:p>
            <a:r>
              <a:rPr lang="en-US" sz="2000" b="1">
                <a:solidFill>
                  <a:schemeClr val="hlink"/>
                </a:solidFill>
              </a:rPr>
              <a:t> PRODUCTIVE</a:t>
            </a:r>
          </a:p>
          <a:p>
            <a:endParaRPr lang="en-US" sz="2000" b="1">
              <a:solidFill>
                <a:schemeClr val="hlink"/>
              </a:solidFill>
            </a:endParaRPr>
          </a:p>
          <a:p>
            <a:endParaRPr lang="en-US" b="1">
              <a:solidFill>
                <a:schemeClr val="hlink"/>
              </a:solidFill>
            </a:endParaRPr>
          </a:p>
        </p:txBody>
      </p:sp>
      <p:sp>
        <p:nvSpPr>
          <p:cNvPr id="16394" name="Rectangle 11"/>
          <p:cNvSpPr>
            <a:spLocks noChangeArrowheads="1"/>
          </p:cNvSpPr>
          <p:nvPr/>
        </p:nvSpPr>
        <p:spPr bwMode="auto">
          <a:xfrm>
            <a:off x="6400800" y="3200400"/>
            <a:ext cx="2133600" cy="3657600"/>
          </a:xfrm>
          <a:prstGeom prst="rect">
            <a:avLst/>
          </a:prstGeom>
          <a:solidFill>
            <a:schemeClr val="tx2"/>
          </a:solidFill>
          <a:ln w="9525">
            <a:solidFill>
              <a:schemeClr val="tx1"/>
            </a:solidFill>
            <a:miter lim="800000"/>
            <a:headEnd/>
            <a:tailEnd/>
          </a:ln>
        </p:spPr>
        <p:txBody>
          <a:bodyPr wrap="none" anchor="ctr"/>
          <a:lstStyle/>
          <a:p>
            <a:r>
              <a:rPr lang="en-US" sz="2000" b="1">
                <a:solidFill>
                  <a:schemeClr val="hlink"/>
                </a:solidFill>
              </a:rPr>
              <a:t>HOSTILE</a:t>
            </a:r>
          </a:p>
          <a:p>
            <a:endParaRPr lang="en-US" sz="2000" b="1">
              <a:solidFill>
                <a:schemeClr val="hlink"/>
              </a:solidFill>
            </a:endParaRPr>
          </a:p>
          <a:p>
            <a:r>
              <a:rPr lang="en-US" sz="2000" b="1">
                <a:solidFill>
                  <a:schemeClr val="hlink"/>
                </a:solidFill>
              </a:rPr>
              <a:t>VEHEMENT</a:t>
            </a:r>
          </a:p>
          <a:p>
            <a:r>
              <a:rPr lang="en-US" sz="2000" b="1">
                <a:solidFill>
                  <a:schemeClr val="hlink"/>
                </a:solidFill>
              </a:rPr>
              <a:t> DEFENDER OF</a:t>
            </a:r>
          </a:p>
          <a:p>
            <a:r>
              <a:rPr lang="en-US" sz="2000" b="1">
                <a:solidFill>
                  <a:schemeClr val="hlink"/>
                </a:solidFill>
              </a:rPr>
              <a:t> OWN RIGHTS</a:t>
            </a:r>
          </a:p>
          <a:p>
            <a:endParaRPr lang="en-US" sz="2000" b="1">
              <a:solidFill>
                <a:schemeClr val="hlink"/>
              </a:solidFill>
            </a:endParaRPr>
          </a:p>
          <a:p>
            <a:r>
              <a:rPr lang="en-US" sz="2000" b="1">
                <a:solidFill>
                  <a:schemeClr val="hlink"/>
                </a:solidFill>
              </a:rPr>
              <a:t>VIOLATES &amp; </a:t>
            </a:r>
          </a:p>
          <a:p>
            <a:r>
              <a:rPr lang="en-US" sz="2000" b="1">
                <a:solidFill>
                  <a:schemeClr val="hlink"/>
                </a:solidFill>
              </a:rPr>
              <a:t>USERPS OTHERS’</a:t>
            </a:r>
          </a:p>
          <a:p>
            <a:r>
              <a:rPr lang="en-US" sz="2000" b="1">
                <a:solidFill>
                  <a:schemeClr val="hlink"/>
                </a:solidFill>
              </a:rPr>
              <a:t> RIGHTS</a:t>
            </a:r>
          </a:p>
          <a:p>
            <a:endParaRPr lang="en-US" sz="2000" b="1">
              <a:solidFill>
                <a:schemeClr val="hlink"/>
              </a:solidFill>
            </a:endParaRPr>
          </a:p>
          <a:p>
            <a:r>
              <a:rPr lang="en-US" sz="2000" b="1">
                <a:solidFill>
                  <a:schemeClr val="hlink"/>
                </a:solidFill>
              </a:rPr>
              <a:t>SOCIALLY</a:t>
            </a:r>
          </a:p>
          <a:p>
            <a:r>
              <a:rPr lang="en-US" sz="2000" b="1">
                <a:solidFill>
                  <a:schemeClr val="hlink"/>
                </a:solidFill>
              </a:rPr>
              <a:t> DESTRUCTIVE</a:t>
            </a:r>
            <a:endParaRPr lang="en-US" b="1">
              <a:solidFill>
                <a:schemeClr val="hlink"/>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609600"/>
            <a:ext cx="9144000" cy="1143000"/>
          </a:xfrm>
        </p:spPr>
        <p:txBody>
          <a:bodyPr/>
          <a:lstStyle/>
          <a:p>
            <a:r>
              <a:rPr lang="en-US" b="1" smtClean="0"/>
              <a:t>HOW TO BECOME ASSERTIVE</a:t>
            </a:r>
            <a:endParaRPr lang="en-US" smtClean="0"/>
          </a:p>
        </p:txBody>
      </p:sp>
      <p:sp>
        <p:nvSpPr>
          <p:cNvPr id="17411" name="Rectangle 3"/>
          <p:cNvSpPr>
            <a:spLocks noGrp="1" noChangeArrowheads="1"/>
          </p:cNvSpPr>
          <p:nvPr>
            <p:ph type="body" idx="1"/>
          </p:nvPr>
        </p:nvSpPr>
        <p:spPr>
          <a:xfrm>
            <a:off x="685800" y="1981200"/>
            <a:ext cx="7772400" cy="4495800"/>
          </a:xfrm>
        </p:spPr>
        <p:txBody>
          <a:bodyPr/>
          <a:lstStyle/>
          <a:p>
            <a:r>
              <a:rPr lang="en-US" b="1" smtClean="0"/>
              <a:t>In becoming more assertive, it is important to know that you have certain inalienable assertive rights, which include:</a:t>
            </a:r>
          </a:p>
          <a:p>
            <a:r>
              <a:rPr lang="en-US" b="1" smtClean="0"/>
              <a:t>saying no and not feel guilty</a:t>
            </a:r>
          </a:p>
          <a:p>
            <a:r>
              <a:rPr lang="en-US" b="1" smtClean="0"/>
              <a:t>changing your mind</a:t>
            </a:r>
          </a:p>
          <a:p>
            <a:r>
              <a:rPr lang="en-US" b="1" smtClean="0"/>
              <a:t>taking your time in planning your answer or action</a:t>
            </a:r>
          </a:p>
          <a:p>
            <a:endParaRPr lang="en-US" b="1"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smtClean="0"/>
              <a:t>Contd.</a:t>
            </a:r>
            <a:endParaRPr lang="en-US" smtClean="0"/>
          </a:p>
        </p:txBody>
      </p:sp>
      <p:sp>
        <p:nvSpPr>
          <p:cNvPr id="18435" name="Rectangle 3"/>
          <p:cNvSpPr>
            <a:spLocks noGrp="1" noChangeArrowheads="1"/>
          </p:cNvSpPr>
          <p:nvPr>
            <p:ph type="body" idx="1"/>
          </p:nvPr>
        </p:nvSpPr>
        <p:spPr/>
        <p:txBody>
          <a:bodyPr/>
          <a:lstStyle/>
          <a:p>
            <a:r>
              <a:rPr lang="en-US" b="1" smtClean="0"/>
              <a:t>asking for instructions or directions</a:t>
            </a:r>
          </a:p>
          <a:p>
            <a:r>
              <a:rPr lang="en-US" b="1" smtClean="0"/>
              <a:t>demanding respect</a:t>
            </a:r>
          </a:p>
          <a:p>
            <a:r>
              <a:rPr lang="en-US" b="1" smtClean="0"/>
              <a:t>doing less than you possibly can</a:t>
            </a:r>
          </a:p>
          <a:p>
            <a:r>
              <a:rPr lang="en-US" b="1" smtClean="0"/>
              <a:t>asking for what you want</a:t>
            </a:r>
          </a:p>
          <a:p>
            <a:r>
              <a:rPr lang="en-US" b="1" smtClean="0"/>
              <a:t>experiencing and expressing your feelings</a:t>
            </a:r>
          </a:p>
          <a:p>
            <a:r>
              <a:rPr lang="en-US" b="1" smtClean="0"/>
              <a:t>feeling good about yourself; no matter what</a:t>
            </a:r>
          </a:p>
          <a:p>
            <a:endParaRPr lang="en-US" b="1"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19200" y="685800"/>
            <a:ext cx="6248400" cy="685800"/>
          </a:xfrm>
          <a:prstGeom prst="rect">
            <a:avLst/>
          </a:prstGeom>
          <a:solidFill>
            <a:schemeClr val="accent1"/>
          </a:solidFill>
          <a:ln w="9525">
            <a:solidFill>
              <a:schemeClr val="tx1"/>
            </a:solidFill>
            <a:miter lim="800000"/>
            <a:headEnd/>
            <a:tailEnd/>
          </a:ln>
        </p:spPr>
        <p:txBody>
          <a:bodyPr wrap="none" anchor="ctr"/>
          <a:lstStyle/>
          <a:p>
            <a:pPr algn="ctr"/>
            <a:r>
              <a:rPr lang="en-US" sz="3600" b="1">
                <a:solidFill>
                  <a:schemeClr val="bg1"/>
                </a:solidFill>
              </a:rPr>
              <a:t>ASSERTIVENESS LADDER</a:t>
            </a:r>
          </a:p>
        </p:txBody>
      </p:sp>
      <p:sp>
        <p:nvSpPr>
          <p:cNvPr id="21507" name="Rectangle 3"/>
          <p:cNvSpPr>
            <a:spLocks noChangeArrowheads="1"/>
          </p:cNvSpPr>
          <p:nvPr/>
        </p:nvSpPr>
        <p:spPr bwMode="auto">
          <a:xfrm>
            <a:off x="838200" y="2438400"/>
            <a:ext cx="7467600" cy="3733800"/>
          </a:xfrm>
          <a:prstGeom prst="rect">
            <a:avLst/>
          </a:prstGeom>
          <a:solidFill>
            <a:schemeClr val="tx2"/>
          </a:solidFill>
          <a:ln w="9525">
            <a:solidFill>
              <a:schemeClr val="tx1"/>
            </a:solidFill>
            <a:miter lim="800000"/>
            <a:headEnd/>
            <a:tailEnd/>
          </a:ln>
        </p:spPr>
        <p:txBody>
          <a:bodyPr wrap="none" anchor="ctr"/>
          <a:lstStyle/>
          <a:p>
            <a:r>
              <a:rPr lang="en-US" sz="2800">
                <a:solidFill>
                  <a:schemeClr val="bg1"/>
                </a:solidFill>
                <a:latin typeface="Comic Sans MS" pitchFamily="66" charset="0"/>
              </a:rPr>
              <a:t>Hierarchy Of Assertiveness Exercises</a:t>
            </a:r>
            <a:br>
              <a:rPr lang="en-US" sz="2800">
                <a:solidFill>
                  <a:schemeClr val="bg1"/>
                </a:solidFill>
                <a:latin typeface="Comic Sans MS" pitchFamily="66" charset="0"/>
              </a:rPr>
            </a:br>
            <a:r>
              <a:rPr lang="en-US" sz="2800">
                <a:solidFill>
                  <a:schemeClr val="bg1"/>
                </a:solidFill>
                <a:latin typeface="Comic Sans MS" pitchFamily="66" charset="0"/>
              </a:rPr>
              <a:t>To Try In Daily Contacts With </a:t>
            </a:r>
          </a:p>
          <a:p>
            <a:r>
              <a:rPr lang="en-US" sz="2800">
                <a:solidFill>
                  <a:schemeClr val="bg1"/>
                </a:solidFill>
                <a:latin typeface="Comic Sans MS" pitchFamily="66" charset="0"/>
              </a:rPr>
              <a:t>Other People</a:t>
            </a:r>
          </a:p>
          <a:p>
            <a:endParaRPr lang="en-US" sz="2800">
              <a:solidFill>
                <a:schemeClr val="bg1"/>
              </a:solidFill>
              <a:latin typeface="Comic Sans MS" pitchFamily="66" charset="0"/>
            </a:endParaRPr>
          </a:p>
          <a:p>
            <a:r>
              <a:rPr lang="en-US" sz="2800">
                <a:solidFill>
                  <a:schemeClr val="bg1"/>
                </a:solidFill>
                <a:latin typeface="Comic Sans MS" pitchFamily="66" charset="0"/>
              </a:rPr>
              <a:t>Indicates From Least To Most Difficult</a:t>
            </a:r>
          </a:p>
          <a:p>
            <a:endParaRPr lang="en-US" sz="2800">
              <a:solidFill>
                <a:schemeClr val="bg1"/>
              </a:solidFill>
              <a:latin typeface="Comic Sans MS" pitchFamily="66" charset="0"/>
            </a:endParaRPr>
          </a:p>
          <a:p>
            <a:r>
              <a:rPr lang="en-US" sz="2800">
                <a:solidFill>
                  <a:schemeClr val="bg1"/>
                </a:solidFill>
                <a:latin typeface="Comic Sans MS" pitchFamily="66" charset="0"/>
              </a:rPr>
              <a:t>Start From The Bottom And Progress </a:t>
            </a:r>
          </a:p>
          <a:p>
            <a:r>
              <a:rPr lang="en-US" sz="2800">
                <a:solidFill>
                  <a:schemeClr val="bg1"/>
                </a:solidFill>
                <a:latin typeface="Comic Sans MS" pitchFamily="66" charset="0"/>
              </a:rPr>
              <a:t>To The Top</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2438400" y="914400"/>
            <a:ext cx="3810000" cy="5943600"/>
          </a:xfrm>
          <a:prstGeom prst="can">
            <a:avLst>
              <a:gd name="adj" fmla="val 39000"/>
            </a:avLst>
          </a:prstGeom>
          <a:solidFill>
            <a:schemeClr val="accent1"/>
          </a:solidFill>
          <a:ln w="9525">
            <a:solidFill>
              <a:schemeClr val="tx1"/>
            </a:solidFill>
            <a:round/>
            <a:headEnd/>
            <a:tailEnd/>
          </a:ln>
        </p:spPr>
        <p:txBody>
          <a:bodyPr wrap="none" anchor="ctr"/>
          <a:lstStyle/>
          <a:p>
            <a:pPr algn="ctr"/>
            <a:r>
              <a:rPr lang="en-US" b="1">
                <a:solidFill>
                  <a:schemeClr val="bg1"/>
                </a:solidFill>
              </a:rPr>
              <a:t>EYE CONTACT</a:t>
            </a:r>
          </a:p>
          <a:p>
            <a:pPr algn="ctr"/>
            <a:endParaRPr lang="en-US" b="1">
              <a:solidFill>
                <a:schemeClr val="bg1"/>
              </a:solidFill>
            </a:endParaRPr>
          </a:p>
          <a:p>
            <a:pPr algn="ctr"/>
            <a:r>
              <a:rPr lang="en-US" b="1">
                <a:solidFill>
                  <a:schemeClr val="bg1"/>
                </a:solidFill>
              </a:rPr>
              <a:t>DISAGREEMENT</a:t>
            </a:r>
          </a:p>
          <a:p>
            <a:pPr algn="ctr"/>
            <a:endParaRPr lang="en-US" b="1">
              <a:solidFill>
                <a:schemeClr val="bg1"/>
              </a:solidFill>
            </a:endParaRPr>
          </a:p>
          <a:p>
            <a:pPr algn="ctr"/>
            <a:r>
              <a:rPr lang="en-US" b="1">
                <a:solidFill>
                  <a:schemeClr val="bg1"/>
                </a:solidFill>
              </a:rPr>
              <a:t>FEELINGS</a:t>
            </a:r>
          </a:p>
          <a:p>
            <a:pPr algn="ctr"/>
            <a:endParaRPr lang="en-US" b="1">
              <a:solidFill>
                <a:schemeClr val="bg1"/>
              </a:solidFill>
            </a:endParaRPr>
          </a:p>
          <a:p>
            <a:pPr algn="ctr"/>
            <a:r>
              <a:rPr lang="en-US" b="1">
                <a:solidFill>
                  <a:schemeClr val="bg1"/>
                </a:solidFill>
              </a:rPr>
              <a:t>WHY?</a:t>
            </a:r>
          </a:p>
          <a:p>
            <a:pPr algn="ctr"/>
            <a:endParaRPr lang="en-US">
              <a:solidFill>
                <a:schemeClr val="bg1"/>
              </a:solidFill>
            </a:endParaRPr>
          </a:p>
          <a:p>
            <a:pPr algn="ctr"/>
            <a:r>
              <a:rPr lang="en-US" b="1">
                <a:solidFill>
                  <a:schemeClr val="bg1"/>
                </a:solidFill>
              </a:rPr>
              <a:t>“I”</a:t>
            </a:r>
          </a:p>
          <a:p>
            <a:pPr algn="ctr"/>
            <a:endParaRPr lang="en-US" b="1">
              <a:solidFill>
                <a:schemeClr val="bg1"/>
              </a:solidFill>
            </a:endParaRPr>
          </a:p>
          <a:p>
            <a:pPr algn="ctr"/>
            <a:r>
              <a:rPr lang="en-US" b="1">
                <a:solidFill>
                  <a:schemeClr val="bg1"/>
                </a:solidFill>
              </a:rPr>
              <a:t>COMPLIMENTS</a:t>
            </a:r>
          </a:p>
          <a:p>
            <a:pPr algn="ctr"/>
            <a:endParaRPr lang="en-US" b="1">
              <a:solidFill>
                <a:schemeClr val="bg1"/>
              </a:solidFill>
            </a:endParaRPr>
          </a:p>
          <a:p>
            <a:pPr algn="ctr"/>
            <a:r>
              <a:rPr lang="en-US" b="1">
                <a:solidFill>
                  <a:schemeClr val="bg1"/>
                </a:solidFill>
              </a:rPr>
              <a:t>GREETING OTHERS</a:t>
            </a:r>
            <a:endParaRPr lang="en-US">
              <a:solidFill>
                <a:schemeClr val="bg1"/>
              </a:solidFill>
            </a:endParaRPr>
          </a:p>
        </p:txBody>
      </p:sp>
      <p:sp>
        <p:nvSpPr>
          <p:cNvPr id="22531" name="AutoShape 3"/>
          <p:cNvSpPr>
            <a:spLocks noChangeArrowheads="1"/>
          </p:cNvSpPr>
          <p:nvPr/>
        </p:nvSpPr>
        <p:spPr bwMode="auto">
          <a:xfrm>
            <a:off x="1219200" y="762000"/>
            <a:ext cx="838200" cy="5562600"/>
          </a:xfrm>
          <a:prstGeom prst="upArrow">
            <a:avLst>
              <a:gd name="adj1" fmla="val 50000"/>
              <a:gd name="adj2" fmla="val 165909"/>
            </a:avLst>
          </a:prstGeom>
          <a:solidFill>
            <a:schemeClr val="tx2"/>
          </a:solidFill>
          <a:ln w="9525">
            <a:solidFill>
              <a:schemeClr val="tx1"/>
            </a:solidFill>
            <a:miter lim="800000"/>
            <a:headEnd/>
            <a:tailEnd/>
          </a:ln>
        </p:spPr>
        <p:txBody>
          <a:bodyPr wrap="none" anchor="ctr"/>
          <a:lstStyle/>
          <a:p>
            <a:endParaRPr lang="en-US"/>
          </a:p>
        </p:txBody>
      </p:sp>
      <p:sp>
        <p:nvSpPr>
          <p:cNvPr id="22532" name="Rectangle 4"/>
          <p:cNvSpPr>
            <a:spLocks noChangeArrowheads="1"/>
          </p:cNvSpPr>
          <p:nvPr/>
        </p:nvSpPr>
        <p:spPr bwMode="auto">
          <a:xfrm>
            <a:off x="1600200" y="0"/>
            <a:ext cx="5410200" cy="762000"/>
          </a:xfrm>
          <a:prstGeom prst="rect">
            <a:avLst/>
          </a:prstGeom>
          <a:solidFill>
            <a:schemeClr val="tx2"/>
          </a:solidFill>
          <a:ln w="9525">
            <a:solidFill>
              <a:schemeClr val="tx1"/>
            </a:solidFill>
            <a:miter lim="800000"/>
            <a:headEnd/>
            <a:tailEnd/>
          </a:ln>
        </p:spPr>
        <p:txBody>
          <a:bodyPr wrap="none" anchor="ctr"/>
          <a:lstStyle/>
          <a:p>
            <a:pPr algn="ctr"/>
            <a:r>
              <a:rPr lang="en-US" b="1">
                <a:solidFill>
                  <a:schemeClr val="bg1"/>
                </a:solidFill>
              </a:rPr>
              <a:t>ASSERTIVENESS   LADDER</a:t>
            </a:r>
          </a:p>
        </p:txBody>
      </p:sp>
      <p:sp>
        <p:nvSpPr>
          <p:cNvPr id="22533" name="Line 5"/>
          <p:cNvSpPr>
            <a:spLocks noChangeShapeType="1"/>
          </p:cNvSpPr>
          <p:nvPr/>
        </p:nvSpPr>
        <p:spPr bwMode="auto">
          <a:xfrm>
            <a:off x="2971800" y="3048000"/>
            <a:ext cx="2667000" cy="0"/>
          </a:xfrm>
          <a:prstGeom prst="line">
            <a:avLst/>
          </a:prstGeom>
          <a:noFill/>
          <a:ln w="9525">
            <a:solidFill>
              <a:schemeClr val="tx1"/>
            </a:solidFill>
            <a:round/>
            <a:headEnd/>
            <a:tailEnd/>
          </a:ln>
        </p:spPr>
        <p:txBody>
          <a:bodyPr wrap="none" anchor="ctr"/>
          <a:lstStyle/>
          <a:p>
            <a:endParaRPr lang="en-US"/>
          </a:p>
        </p:txBody>
      </p:sp>
      <p:sp>
        <p:nvSpPr>
          <p:cNvPr id="22534" name="Line 6"/>
          <p:cNvSpPr>
            <a:spLocks noChangeShapeType="1"/>
          </p:cNvSpPr>
          <p:nvPr/>
        </p:nvSpPr>
        <p:spPr bwMode="auto">
          <a:xfrm>
            <a:off x="3429000" y="3886200"/>
            <a:ext cx="1905000" cy="0"/>
          </a:xfrm>
          <a:prstGeom prst="line">
            <a:avLst/>
          </a:prstGeom>
          <a:noFill/>
          <a:ln w="9525">
            <a:solidFill>
              <a:schemeClr val="tx1"/>
            </a:solidFill>
            <a:round/>
            <a:headEnd/>
            <a:tailEnd/>
          </a:ln>
        </p:spPr>
        <p:txBody>
          <a:bodyPr wrap="none" anchor="ctr"/>
          <a:lstStyle/>
          <a:p>
            <a:endParaRPr lang="en-US"/>
          </a:p>
        </p:txBody>
      </p:sp>
      <p:sp>
        <p:nvSpPr>
          <p:cNvPr id="22535" name="Line 7"/>
          <p:cNvSpPr>
            <a:spLocks noChangeShapeType="1"/>
          </p:cNvSpPr>
          <p:nvPr/>
        </p:nvSpPr>
        <p:spPr bwMode="auto">
          <a:xfrm>
            <a:off x="3657600" y="4648200"/>
            <a:ext cx="1219200" cy="0"/>
          </a:xfrm>
          <a:prstGeom prst="line">
            <a:avLst/>
          </a:prstGeom>
          <a:noFill/>
          <a:ln w="9525">
            <a:solidFill>
              <a:schemeClr val="tx1"/>
            </a:solidFill>
            <a:round/>
            <a:headEnd/>
            <a:tailEnd/>
          </a:ln>
        </p:spPr>
        <p:txBody>
          <a:bodyPr wrap="none" anchor="ctr"/>
          <a:lstStyle/>
          <a:p>
            <a:endParaRPr lang="en-US"/>
          </a:p>
        </p:txBody>
      </p:sp>
      <p:sp>
        <p:nvSpPr>
          <p:cNvPr id="22536" name="Line 8"/>
          <p:cNvSpPr>
            <a:spLocks noChangeShapeType="1"/>
          </p:cNvSpPr>
          <p:nvPr/>
        </p:nvSpPr>
        <p:spPr bwMode="auto">
          <a:xfrm>
            <a:off x="3657600" y="5257800"/>
            <a:ext cx="1295400" cy="0"/>
          </a:xfrm>
          <a:prstGeom prst="line">
            <a:avLst/>
          </a:prstGeom>
          <a:noFill/>
          <a:ln w="9525">
            <a:solidFill>
              <a:schemeClr val="tx1"/>
            </a:solidFill>
            <a:round/>
            <a:headEnd/>
            <a:tailEnd/>
          </a:ln>
        </p:spPr>
        <p:txBody>
          <a:bodyPr wrap="none" anchor="ctr"/>
          <a:lstStyle/>
          <a:p>
            <a:endParaRPr lang="en-US"/>
          </a:p>
        </p:txBody>
      </p:sp>
      <p:sp>
        <p:nvSpPr>
          <p:cNvPr id="22537" name="Line 9"/>
          <p:cNvSpPr>
            <a:spLocks noChangeShapeType="1"/>
          </p:cNvSpPr>
          <p:nvPr/>
        </p:nvSpPr>
        <p:spPr bwMode="auto">
          <a:xfrm>
            <a:off x="3048000" y="6096000"/>
            <a:ext cx="28194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smtClean="0"/>
              <a:t>1 -GREETING OTHERS</a:t>
            </a:r>
            <a:endParaRPr lang="en-US" smtClean="0"/>
          </a:p>
        </p:txBody>
      </p:sp>
      <p:sp>
        <p:nvSpPr>
          <p:cNvPr id="23555" name="Rectangle 3"/>
          <p:cNvSpPr>
            <a:spLocks noGrp="1" noChangeArrowheads="1"/>
          </p:cNvSpPr>
          <p:nvPr>
            <p:ph type="body" idx="1"/>
          </p:nvPr>
        </p:nvSpPr>
        <p:spPr/>
        <p:txBody>
          <a:bodyPr/>
          <a:lstStyle/>
          <a:p>
            <a:r>
              <a:rPr lang="en-US" smtClean="0"/>
              <a:t>To shy to greet</a:t>
            </a:r>
          </a:p>
          <a:p>
            <a:r>
              <a:rPr lang="en-US" smtClean="0"/>
              <a:t>difficult to initiate conversations</a:t>
            </a:r>
          </a:p>
          <a:p>
            <a:endParaRPr lang="en-US" smtClean="0"/>
          </a:p>
          <a:p>
            <a:r>
              <a:rPr lang="en-US" smtClean="0"/>
              <a:t>PRACTICE-  Greeting others &amp; At least 2 conversations a day with people whom you do not consider your close friends</a:t>
            </a:r>
          </a:p>
          <a:p>
            <a:r>
              <a:rPr lang="en-US" smtClean="0"/>
              <a:t>Practice for  1-2 weeks before Anxiety goes off.</a:t>
            </a:r>
          </a:p>
          <a:p>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smtClean="0"/>
              <a:t>2.- Complimentary Statements</a:t>
            </a:r>
            <a:endParaRPr lang="en-US" smtClean="0"/>
          </a:p>
        </p:txBody>
      </p:sp>
      <p:sp>
        <p:nvSpPr>
          <p:cNvPr id="24579" name="Rectangle 3"/>
          <p:cNvSpPr>
            <a:spLocks noGrp="1" noChangeArrowheads="1"/>
          </p:cNvSpPr>
          <p:nvPr>
            <p:ph type="body" idx="1"/>
          </p:nvPr>
        </p:nvSpPr>
        <p:spPr/>
        <p:txBody>
          <a:bodyPr/>
          <a:lstStyle/>
          <a:p>
            <a:r>
              <a:rPr lang="en-US" b="1" smtClean="0"/>
              <a:t>A social behaviour of giving compliments.</a:t>
            </a:r>
          </a:p>
          <a:p>
            <a:r>
              <a:rPr lang="en-US" b="1" smtClean="0"/>
              <a:t>Neglected, thinking that he is dumb or why they would care what I think?</a:t>
            </a:r>
          </a:p>
          <a:p>
            <a:endParaRPr lang="en-US" b="1" smtClean="0"/>
          </a:p>
          <a:p>
            <a:r>
              <a:rPr lang="en-US" b="1" smtClean="0"/>
              <a:t>Practice-Being polite</a:t>
            </a:r>
          </a:p>
          <a:p>
            <a:r>
              <a:rPr lang="en-US" b="1" smtClean="0"/>
              <a:t>People do care what you think</a:t>
            </a:r>
          </a:p>
          <a:p>
            <a:r>
              <a:rPr lang="en-US" b="1" smtClean="0"/>
              <a:t>Try at least twice daily for a week or two and feel the difference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smtClean="0"/>
              <a:t>3. “I”</a:t>
            </a:r>
            <a:endParaRPr lang="en-US" smtClean="0"/>
          </a:p>
        </p:txBody>
      </p:sp>
      <p:sp>
        <p:nvSpPr>
          <p:cNvPr id="25603" name="Rectangle 3"/>
          <p:cNvSpPr>
            <a:spLocks noGrp="1" noChangeArrowheads="1"/>
          </p:cNvSpPr>
          <p:nvPr>
            <p:ph type="body" idx="1"/>
          </p:nvPr>
        </p:nvSpPr>
        <p:spPr/>
        <p:txBody>
          <a:bodyPr/>
          <a:lstStyle/>
          <a:p>
            <a:r>
              <a:rPr lang="en-US" b="1" smtClean="0"/>
              <a:t>Hesitant or afraid of using “I”</a:t>
            </a:r>
          </a:p>
          <a:p>
            <a:r>
              <a:rPr lang="en-US" b="1" smtClean="0"/>
              <a:t>It shows ownership</a:t>
            </a:r>
          </a:p>
          <a:p>
            <a:r>
              <a:rPr lang="en-US" b="1" smtClean="0"/>
              <a:t>Disagreement shows personal rejection by unassertive</a:t>
            </a:r>
          </a:p>
          <a:p>
            <a:r>
              <a:rPr lang="en-US" b="1" smtClean="0"/>
              <a:t>PRACTICE-</a:t>
            </a:r>
          </a:p>
          <a:p>
            <a:r>
              <a:rPr lang="en-US" b="1" smtClean="0"/>
              <a:t> Taking position</a:t>
            </a:r>
          </a:p>
          <a:p>
            <a:r>
              <a:rPr lang="en-US" b="1" smtClean="0"/>
              <a:t>Let your preferences be known</a:t>
            </a:r>
          </a:p>
          <a:p>
            <a:r>
              <a:rPr lang="en-US" b="1" smtClean="0"/>
              <a:t>If don’t they will never be realized.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t>4. WHY?</a:t>
            </a:r>
            <a:endParaRPr lang="en-US" smtClean="0"/>
          </a:p>
        </p:txBody>
      </p:sp>
      <p:sp>
        <p:nvSpPr>
          <p:cNvPr id="26627" name="Rectangle 3"/>
          <p:cNvSpPr>
            <a:spLocks noGrp="1" noChangeArrowheads="1"/>
          </p:cNvSpPr>
          <p:nvPr>
            <p:ph type="body" idx="1"/>
          </p:nvPr>
        </p:nvSpPr>
        <p:spPr/>
        <p:txBody>
          <a:bodyPr/>
          <a:lstStyle/>
          <a:p>
            <a:r>
              <a:rPr lang="en-US" b="1" smtClean="0"/>
              <a:t>Why? taken as challenge not additional information by non assertive people.</a:t>
            </a:r>
          </a:p>
          <a:p>
            <a:r>
              <a:rPr lang="en-US" b="1" smtClean="0"/>
              <a:t>PRACTICE-</a:t>
            </a:r>
          </a:p>
          <a:p>
            <a:r>
              <a:rPr lang="en-US" b="1" smtClean="0"/>
              <a:t>Ask why? For at least twice a day.</a:t>
            </a:r>
          </a:p>
          <a:p>
            <a:r>
              <a:rPr lang="en-US" b="1" smtClean="0"/>
              <a:t>From people whom you consider above your status,position, respect.</a:t>
            </a:r>
          </a:p>
          <a:p>
            <a:r>
              <a:rPr lang="en-US" b="1" smtClean="0"/>
              <a:t>Substitute  to what makes you think that?</a:t>
            </a:r>
          </a:p>
          <a:p>
            <a:r>
              <a:rPr lang="en-US" b="1" smtClean="0"/>
              <a:t> or Could you help me to understand better?</a:t>
            </a:r>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smtClean="0"/>
              <a:t>5.Spontaneous Expression of FEELINGS</a:t>
            </a:r>
            <a:endParaRPr lang="en-US" smtClean="0"/>
          </a:p>
        </p:txBody>
      </p:sp>
      <p:sp>
        <p:nvSpPr>
          <p:cNvPr id="27651" name="Rectangle 3"/>
          <p:cNvSpPr>
            <a:spLocks noGrp="1" noChangeArrowheads="1"/>
          </p:cNvSpPr>
          <p:nvPr>
            <p:ph type="body" idx="1"/>
          </p:nvPr>
        </p:nvSpPr>
        <p:spPr>
          <a:xfrm>
            <a:off x="685800" y="1981200"/>
            <a:ext cx="8458200" cy="4267200"/>
          </a:xfrm>
        </p:spPr>
        <p:txBody>
          <a:bodyPr/>
          <a:lstStyle/>
          <a:p>
            <a:r>
              <a:rPr lang="en-US" b="1" smtClean="0"/>
              <a:t>Repress Feelings- Hazardous to health &amp; Well being.</a:t>
            </a:r>
          </a:p>
          <a:p>
            <a:r>
              <a:rPr lang="en-US" b="1" smtClean="0"/>
              <a:t>PRACTICE-Spontaneously react at the feeling level on someone’s statement or Behaviour</a:t>
            </a:r>
          </a:p>
          <a:p>
            <a:r>
              <a:rPr lang="en-US" b="1" smtClean="0"/>
              <a:t>Express a little at a time &amp; Practice twice a day till you find easier to do.</a:t>
            </a:r>
          </a:p>
          <a:p>
            <a:r>
              <a:rPr lang="en-US" b="1" smtClean="0"/>
              <a:t>Take risk of hurting other’s feelings sometimes if friend otherwise, be cautious.</a:t>
            </a:r>
            <a:endParaRPr lang="en-US" smtClean="0"/>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fontAlgn="auto" hangingPunct="1">
              <a:spcAft>
                <a:spcPts val="0"/>
              </a:spcAft>
              <a:defRPr/>
            </a:pPr>
            <a:r>
              <a:rPr lang="en-US"/>
              <a:t>STEP 2.   AWARENESS</a:t>
            </a:r>
          </a:p>
        </p:txBody>
      </p:sp>
      <p:sp>
        <p:nvSpPr>
          <p:cNvPr id="40963" name="Rectangle 3"/>
          <p:cNvSpPr>
            <a:spLocks noGrp="1" noChangeArrowheads="1"/>
          </p:cNvSpPr>
          <p:nvPr>
            <p:ph type="body" idx="1"/>
          </p:nvPr>
        </p:nvSpPr>
        <p:spPr>
          <a:xfrm>
            <a:off x="1295400" y="1981200"/>
            <a:ext cx="4876800" cy="3200400"/>
          </a:xfrm>
        </p:spPr>
        <p:txBody>
          <a:bodyPr/>
          <a:lstStyle/>
          <a:p>
            <a:pPr eaLnBrk="1" hangingPunct="1"/>
            <a:r>
              <a:rPr lang="en-US" sz="2800" b="1" smtClean="0"/>
              <a:t>When  to rush</a:t>
            </a:r>
          </a:p>
          <a:p>
            <a:pPr eaLnBrk="1" hangingPunct="1"/>
            <a:endParaRPr lang="en-US" sz="2800" b="1" smtClean="0"/>
          </a:p>
          <a:p>
            <a:pPr eaLnBrk="1" hangingPunct="1"/>
            <a:r>
              <a:rPr lang="en-US" sz="2800" b="1" smtClean="0"/>
              <a:t>When to rest</a:t>
            </a:r>
          </a:p>
          <a:p>
            <a:pPr eaLnBrk="1" hangingPunct="1"/>
            <a:endParaRPr lang="en-US" sz="2800" b="1" smtClean="0"/>
          </a:p>
          <a:p>
            <a:pPr eaLnBrk="1" hangingPunct="1"/>
            <a:r>
              <a:rPr lang="en-US" sz="2800" b="1" smtClean="0"/>
              <a:t>When to back off.</a:t>
            </a:r>
          </a:p>
          <a:p>
            <a:pPr eaLnBrk="1" hangingPunct="1"/>
            <a:endParaRPr lang="en-US" sz="2800" b="1"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smtClean="0"/>
              <a:t>6. DISAGREEMENT</a:t>
            </a:r>
            <a:endParaRPr lang="en-US" smtClean="0"/>
          </a:p>
        </p:txBody>
      </p:sp>
      <p:sp>
        <p:nvSpPr>
          <p:cNvPr id="28675" name="Rectangle 3"/>
          <p:cNvSpPr>
            <a:spLocks noGrp="1" noChangeArrowheads="1"/>
          </p:cNvSpPr>
          <p:nvPr>
            <p:ph type="body" idx="1"/>
          </p:nvPr>
        </p:nvSpPr>
        <p:spPr/>
        <p:txBody>
          <a:bodyPr/>
          <a:lstStyle/>
          <a:p>
            <a:r>
              <a:rPr lang="en-US" b="1" smtClean="0"/>
              <a:t>Disagreeing when other is wrong.</a:t>
            </a:r>
          </a:p>
          <a:p>
            <a:r>
              <a:rPr lang="en-US" b="1" smtClean="0"/>
              <a:t>Often taken personally but it is not your problem.Gradually they will learn your reason.</a:t>
            </a:r>
          </a:p>
          <a:p>
            <a:r>
              <a:rPr lang="en-US" b="1" smtClean="0"/>
              <a:t>Healthy &amp; positive force of new ideas.</a:t>
            </a:r>
          </a:p>
          <a:p>
            <a:r>
              <a:rPr lang="en-US" b="1" smtClean="0"/>
              <a:t>Before practicing, make sure you really believe in what you say.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b="1" smtClean="0"/>
              <a:t>7. Eye Contact</a:t>
            </a:r>
            <a:endParaRPr lang="en-US" smtClean="0"/>
          </a:p>
        </p:txBody>
      </p:sp>
      <p:sp>
        <p:nvSpPr>
          <p:cNvPr id="29699" name="Rectangle 3"/>
          <p:cNvSpPr>
            <a:spLocks noGrp="1" noChangeArrowheads="1"/>
          </p:cNvSpPr>
          <p:nvPr>
            <p:ph type="body" idx="1"/>
          </p:nvPr>
        </p:nvSpPr>
        <p:spPr/>
        <p:txBody>
          <a:bodyPr/>
          <a:lstStyle/>
          <a:p>
            <a:r>
              <a:rPr lang="en-US" b="1" smtClean="0"/>
              <a:t>Most difficult for unassertive person</a:t>
            </a:r>
          </a:p>
          <a:p>
            <a:r>
              <a:rPr lang="en-US" b="1" smtClean="0"/>
              <a:t>May find awkward but continue to try</a:t>
            </a:r>
          </a:p>
          <a:p>
            <a:r>
              <a:rPr lang="en-US" b="1" smtClean="0"/>
              <a:t>Start with a short interval of  2-3 seconds</a:t>
            </a:r>
          </a:p>
          <a:p>
            <a:r>
              <a:rPr lang="en-US" b="1" smtClean="0"/>
              <a:t>Extend to 9-10 seconds</a:t>
            </a:r>
          </a:p>
          <a:p>
            <a:r>
              <a:rPr lang="en-US" b="1" smtClean="0"/>
              <a:t>Don’t stare continuously as may be viewed as challenge</a:t>
            </a:r>
          </a:p>
          <a:p>
            <a:r>
              <a:rPr lang="en-US" b="1" smtClean="0"/>
              <a:t>At breaking ,don’t look down but at basic level.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dirty="0" smtClean="0"/>
              <a:t>Assertiveness Rights</a:t>
            </a:r>
            <a:br>
              <a:rPr lang="en-AU" sz="3200" b="1" dirty="0" smtClean="0"/>
            </a:br>
            <a:r>
              <a:rPr lang="en-AU" sz="3200" b="1" dirty="0" smtClean="0"/>
              <a:t>It is reasonable and proper for me...</a:t>
            </a:r>
            <a:r>
              <a:rPr lang="en-US" sz="3200" b="1" dirty="0" smtClean="0"/>
              <a:t/>
            </a:r>
            <a:br>
              <a:rPr lang="en-US" sz="3200" b="1" dirty="0" smtClean="0"/>
            </a:br>
            <a:endParaRPr lang="en-US" sz="3200" dirty="0"/>
          </a:p>
        </p:txBody>
      </p:sp>
      <p:sp>
        <p:nvSpPr>
          <p:cNvPr id="3" name="Content Placeholder 2"/>
          <p:cNvSpPr>
            <a:spLocks noGrp="1"/>
          </p:cNvSpPr>
          <p:nvPr>
            <p:ph idx="1"/>
          </p:nvPr>
        </p:nvSpPr>
        <p:spPr>
          <a:xfrm>
            <a:off x="0" y="1524000"/>
            <a:ext cx="9144000" cy="5105399"/>
          </a:xfrm>
        </p:spPr>
        <p:txBody>
          <a:bodyPr/>
          <a:lstStyle/>
          <a:p>
            <a:r>
              <a:rPr lang="en-AU" sz="2000" b="1" dirty="0" smtClean="0"/>
              <a:t>to be treated with respect</a:t>
            </a:r>
            <a:endParaRPr lang="en-US" sz="2000" b="1" dirty="0" smtClean="0"/>
          </a:p>
          <a:p>
            <a:r>
              <a:rPr lang="en-AU" sz="2000" b="1" dirty="0" smtClean="0"/>
              <a:t>to hold my own views and have them heard</a:t>
            </a:r>
            <a:endParaRPr lang="en-US" sz="2000" b="1" dirty="0" smtClean="0"/>
          </a:p>
          <a:p>
            <a:r>
              <a:rPr lang="en-AU" sz="2000" b="1" dirty="0" smtClean="0"/>
              <a:t>to have my own feelings and have them taken seriously</a:t>
            </a:r>
            <a:endParaRPr lang="en-US" sz="2000" b="1" dirty="0" smtClean="0"/>
          </a:p>
          <a:p>
            <a:r>
              <a:rPr lang="en-AU" sz="2000" b="1" dirty="0" smtClean="0"/>
              <a:t>to arrange my own priorities</a:t>
            </a:r>
            <a:endParaRPr lang="en-US" sz="2000" b="1" dirty="0" smtClean="0"/>
          </a:p>
          <a:p>
            <a:r>
              <a:rPr lang="en-AU" sz="2000" b="1" dirty="0" smtClean="0"/>
              <a:t>to make mistakes and  to change my mind</a:t>
            </a:r>
            <a:endParaRPr lang="en-US" sz="2000" b="1" dirty="0" smtClean="0"/>
          </a:p>
          <a:p>
            <a:r>
              <a:rPr lang="en-AU" sz="2000" b="1" dirty="0" smtClean="0"/>
              <a:t>to choose not to answer questions that are personal or intrusive</a:t>
            </a:r>
            <a:endParaRPr lang="en-US" sz="2000" b="1" dirty="0" smtClean="0"/>
          </a:p>
          <a:p>
            <a:r>
              <a:rPr lang="en-AU" sz="2000" b="1" dirty="0" smtClean="0"/>
              <a:t>to choose when and if to assert myself</a:t>
            </a:r>
            <a:endParaRPr lang="en-US" sz="2000" b="1" dirty="0" smtClean="0"/>
          </a:p>
          <a:p>
            <a:r>
              <a:rPr lang="en-AU" sz="2000" b="1" dirty="0" smtClean="0"/>
              <a:t>to define and protect the physical space I need</a:t>
            </a:r>
            <a:endParaRPr lang="en-US" sz="2000" b="1" dirty="0" smtClean="0"/>
          </a:p>
          <a:p>
            <a:r>
              <a:rPr lang="en-AU" sz="2000" b="1" dirty="0" smtClean="0"/>
              <a:t>to refuse without feeling guilty</a:t>
            </a:r>
            <a:endParaRPr lang="en-US" sz="2000" b="1" dirty="0" smtClean="0"/>
          </a:p>
          <a:p>
            <a:r>
              <a:rPr lang="en-AU" sz="2000" b="1" dirty="0" smtClean="0"/>
              <a:t>to get what I pay for and  to ask for what I want</a:t>
            </a:r>
            <a:endParaRPr lang="en-US" sz="2000" b="1" dirty="0" smtClean="0"/>
          </a:p>
          <a:p>
            <a:r>
              <a:rPr lang="en-AU" sz="2000" b="1" dirty="0" smtClean="0"/>
              <a:t>to be given information (by doctors, lawyers, accountants etc.) without being patronised.</a:t>
            </a:r>
            <a:endParaRPr lang="en-US" sz="2000" b="1" dirty="0" smtClean="0"/>
          </a:p>
          <a:p>
            <a:pPr>
              <a:buNone/>
            </a:pPr>
            <a:r>
              <a:rPr lang="en-AU" sz="2000" b="1" dirty="0" smtClean="0"/>
              <a:t>			</a:t>
            </a:r>
            <a:r>
              <a:rPr lang="en-AU" sz="2000" b="1" dirty="0" smtClean="0">
                <a:solidFill>
                  <a:srgbClr val="C00000"/>
                </a:solidFill>
              </a:rPr>
              <a:t>Any right I claim as my own, I extend to others.</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5105400"/>
          </a:xfrm>
        </p:spPr>
        <p:txBody>
          <a:bodyPr/>
          <a:lstStyle/>
          <a:p>
            <a:r>
              <a:rPr lang="en-US" b="1" smtClean="0"/>
              <a:t>ASSERTIVENESS IMPROVES SELF CONCEPT</a:t>
            </a:r>
            <a:br>
              <a:rPr lang="en-US" b="1" smtClean="0"/>
            </a:br>
            <a:r>
              <a:rPr lang="en-US" b="1" smtClean="0"/>
              <a:t/>
            </a:r>
            <a:br>
              <a:rPr lang="en-US" b="1" smtClean="0"/>
            </a:br>
            <a:r>
              <a:rPr lang="en-US" b="1" smtClean="0"/>
              <a:t>Feel Good about your self and your New Assertive Personality.</a:t>
            </a: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5334000"/>
          </a:xfrm>
        </p:spPr>
        <p:txBody>
          <a:bodyPr/>
          <a:lstStyle/>
          <a:p>
            <a:pPr algn="l"/>
            <a:r>
              <a:rPr lang="en-US" sz="6000" b="1" smtClean="0"/>
              <a:t>BE ASSERTIVE</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fontAlgn="auto" hangingPunct="1">
              <a:spcAft>
                <a:spcPts val="0"/>
              </a:spcAft>
              <a:defRPr/>
            </a:pPr>
            <a:r>
              <a:rPr lang="en-US"/>
              <a:t>STEP 3.   PRACTICE</a:t>
            </a:r>
          </a:p>
        </p:txBody>
      </p:sp>
      <p:sp>
        <p:nvSpPr>
          <p:cNvPr id="41987" name="Rectangle 3"/>
          <p:cNvSpPr>
            <a:spLocks noGrp="1" noChangeArrowheads="1"/>
          </p:cNvSpPr>
          <p:nvPr>
            <p:ph type="body" idx="1"/>
          </p:nvPr>
        </p:nvSpPr>
        <p:spPr/>
        <p:txBody>
          <a:bodyPr/>
          <a:lstStyle/>
          <a:p>
            <a:pPr eaLnBrk="1" hangingPunct="1"/>
            <a:endParaRPr lang="en-US" smtClean="0"/>
          </a:p>
          <a:p>
            <a:pPr lvl="1" eaLnBrk="1" hangingPunct="1"/>
            <a:r>
              <a:rPr lang="en-US" sz="3600" smtClean="0"/>
              <a:t>Develop alternative beliefs</a:t>
            </a:r>
          </a:p>
          <a:p>
            <a:pPr lvl="1" eaLnBrk="1" hangingPunct="1"/>
            <a:r>
              <a:rPr lang="en-US" sz="3600" smtClean="0"/>
              <a:t>Gain confidence in using them</a:t>
            </a:r>
            <a:r>
              <a:rPr lang="en-US" smtClean="0"/>
              <a:t> </a:t>
            </a:r>
          </a:p>
          <a:p>
            <a:pPr lvl="1" eaLnBrk="1" hangingPunct="1"/>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4569</TotalTime>
  <Words>3358</Words>
  <Application>Microsoft Office PowerPoint</Application>
  <PresentationFormat>On-screen Show (4:3)</PresentationFormat>
  <Paragraphs>746</Paragraphs>
  <Slides>84</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Flow</vt:lpstr>
      <vt:lpstr>Chart</vt:lpstr>
      <vt:lpstr>Photo Editor Photo</vt:lpstr>
      <vt:lpstr>LEADERSHIP Skills  </vt:lpstr>
      <vt:lpstr>Let’s Know who we are?</vt:lpstr>
      <vt:lpstr>What makes the organizational Successful?</vt:lpstr>
      <vt:lpstr>Personality of A Leader-  Self Assessment…</vt:lpstr>
      <vt:lpstr>Slide 5</vt:lpstr>
      <vt:lpstr>Features of Type ‘A’</vt:lpstr>
      <vt:lpstr>STEP 1.  MOTIVATION</vt:lpstr>
      <vt:lpstr>STEP 2.   AWARENESS</vt:lpstr>
      <vt:lpstr>STEP 3.   PRACTICE</vt:lpstr>
      <vt:lpstr>Leading the Subordinates….Exercise</vt:lpstr>
      <vt:lpstr>  Carrot  or  Stick??? </vt:lpstr>
      <vt:lpstr>Leadership</vt:lpstr>
      <vt:lpstr>Leadership Process</vt:lpstr>
      <vt:lpstr>Slide 14</vt:lpstr>
      <vt:lpstr>Leadership as a Property</vt:lpstr>
      <vt:lpstr>The Crow, Rabbit and the Fox</vt:lpstr>
      <vt:lpstr>Management Lesson: </vt:lpstr>
      <vt:lpstr>What you do when you are sitting high which others can’t do?</vt:lpstr>
      <vt:lpstr>LEADER vs. MANAGER </vt:lpstr>
      <vt:lpstr>Leader vs. Manager</vt:lpstr>
      <vt:lpstr>   THEORY X &amp; Y Focus on attitude and belief structure of leaders </vt:lpstr>
      <vt:lpstr>Slide 22</vt:lpstr>
      <vt:lpstr>How do you Lead???</vt:lpstr>
      <vt:lpstr>LEADERSHIP  AND DECISION MAKING STYLES</vt:lpstr>
      <vt:lpstr>Indian Leadership</vt:lpstr>
      <vt:lpstr>Situational Leadership</vt:lpstr>
      <vt:lpstr>Slide 27</vt:lpstr>
      <vt:lpstr>ABILITY, MOTIVATION AND PERFORMANCE</vt:lpstr>
      <vt:lpstr>Slide 29</vt:lpstr>
      <vt:lpstr>SITUATIONAL LEADERSHIP </vt:lpstr>
      <vt:lpstr>Response</vt:lpstr>
      <vt:lpstr>Situation 2</vt:lpstr>
      <vt:lpstr>Response</vt:lpstr>
      <vt:lpstr>Skills of an Effective Leader</vt:lpstr>
      <vt:lpstr>Common complaints </vt:lpstr>
      <vt:lpstr>TWO VIEW POINTS ABOUT EQ</vt:lpstr>
      <vt:lpstr>What Exactly Is EQ</vt:lpstr>
      <vt:lpstr>Identify emotions</vt:lpstr>
      <vt:lpstr>Emotional Intelligence</vt:lpstr>
      <vt:lpstr>IQ v/s EQ (Intelligence Quotient v/s Emotional Quotient)</vt:lpstr>
      <vt:lpstr>Slide 41</vt:lpstr>
      <vt:lpstr>Slide 42</vt:lpstr>
      <vt:lpstr>        THE PERSONALITY</vt:lpstr>
      <vt:lpstr>The Two Sides of Emotional Intelligence </vt:lpstr>
      <vt:lpstr>Leading ASSERTIVLY  </vt:lpstr>
      <vt:lpstr>Slide 46</vt:lpstr>
      <vt:lpstr>As a Leader, what makes you angry on your subordinates?</vt:lpstr>
      <vt:lpstr>   </vt:lpstr>
      <vt:lpstr>Fight</vt:lpstr>
      <vt:lpstr>FIGHT: Aggressive Behaviour (I win/You lose)  </vt:lpstr>
      <vt:lpstr>Flight</vt:lpstr>
      <vt:lpstr>FLIGHT: Passive Behaviour (I lose/You win)  </vt:lpstr>
      <vt:lpstr>Flow</vt:lpstr>
      <vt:lpstr>FLOW: Assertive Behaviour (I win/You win)  </vt:lpstr>
      <vt:lpstr>Slide 55</vt:lpstr>
      <vt:lpstr>What Assertiveness Means</vt:lpstr>
      <vt:lpstr>Emphases of Assertiveness  </vt:lpstr>
      <vt:lpstr>Contd.</vt:lpstr>
      <vt:lpstr>Six Kinds of Assertion</vt:lpstr>
      <vt:lpstr>Empathic Assertion</vt:lpstr>
      <vt:lpstr>Escalating Assertion</vt:lpstr>
      <vt:lpstr>Confrontative Assertion</vt:lpstr>
      <vt:lpstr>Language Assertion</vt:lpstr>
      <vt:lpstr>Assert vs. Agress</vt:lpstr>
      <vt:lpstr>Passive Behaviour</vt:lpstr>
      <vt:lpstr>Slide 66</vt:lpstr>
      <vt:lpstr>Slide 67</vt:lpstr>
      <vt:lpstr>Submissive behaviour</vt:lpstr>
      <vt:lpstr>Slide 69</vt:lpstr>
      <vt:lpstr>ASSERTIVENESS SCALE</vt:lpstr>
      <vt:lpstr>HOW TO BECOME ASSERTIVE</vt:lpstr>
      <vt:lpstr>Contd.</vt:lpstr>
      <vt:lpstr>Slide 73</vt:lpstr>
      <vt:lpstr>Slide 74</vt:lpstr>
      <vt:lpstr>1 -GREETING OTHERS</vt:lpstr>
      <vt:lpstr>2.- Complimentary Statements</vt:lpstr>
      <vt:lpstr>3. “I”</vt:lpstr>
      <vt:lpstr>4. WHY?</vt:lpstr>
      <vt:lpstr>5.Spontaneous Expression of FEELINGS</vt:lpstr>
      <vt:lpstr>6. DISAGREEMENT</vt:lpstr>
      <vt:lpstr>7. Eye Contact</vt:lpstr>
      <vt:lpstr>Assertiveness Rights It is reasonable and proper for me... </vt:lpstr>
      <vt:lpstr>ASSERTIVENESS IMPROVES SELF CONCEPT  Feel Good about your self and your New Assertive Personality.</vt:lpstr>
      <vt:lpstr>BE ASSERTIVE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daisy</dc:creator>
  <cp:lastModifiedBy>HOME</cp:lastModifiedBy>
  <cp:revision>191</cp:revision>
  <dcterms:created xsi:type="dcterms:W3CDTF">2005-10-10T09:48:25Z</dcterms:created>
  <dcterms:modified xsi:type="dcterms:W3CDTF">2016-02-01T02:54:13Z</dcterms:modified>
</cp:coreProperties>
</file>